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258" r:id="rId3"/>
    <p:sldId id="279" r:id="rId4"/>
    <p:sldId id="257" r:id="rId5"/>
    <p:sldId id="276" r:id="rId6"/>
    <p:sldId id="277" r:id="rId7"/>
    <p:sldId id="261" r:id="rId8"/>
    <p:sldId id="262" r:id="rId9"/>
    <p:sldId id="263" r:id="rId10"/>
    <p:sldId id="264" r:id="rId11"/>
    <p:sldId id="266" r:id="rId12"/>
    <p:sldId id="265" r:id="rId13"/>
    <p:sldId id="268" r:id="rId14"/>
    <p:sldId id="270" r:id="rId15"/>
    <p:sldId id="271" r:id="rId16"/>
    <p:sldId id="272" r:id="rId17"/>
    <p:sldId id="280" r:id="rId18"/>
    <p:sldId id="274" r:id="rId19"/>
    <p:sldId id="278" r:id="rId20"/>
    <p:sldId id="273" r:id="rId21"/>
    <p:sldId id="299" r:id="rId22"/>
    <p:sldId id="27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7" d="100"/>
          <a:sy n="77" d="100"/>
        </p:scale>
        <p:origin x="8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8.svg"/><Relationship Id="rId9"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8.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76A7A0-90D9-4DEB-B190-1DCE0A8D3B7F}"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9007E75-2B73-4E12-81A3-8D89AC875739}">
      <dgm:prSet custT="1"/>
      <dgm:spPr/>
      <dgm:t>
        <a:bodyPr/>
        <a:lstStyle/>
        <a:p>
          <a:pPr>
            <a:defRPr b="1"/>
          </a:pPr>
          <a:r>
            <a:rPr lang="en-US" sz="3200" dirty="0"/>
            <a:t>Responsible for maintaining safety and order on campus, conducting investigations, and upholding the law.</a:t>
          </a:r>
        </a:p>
      </dgm:t>
    </dgm:pt>
    <dgm:pt modelId="{CF8B01D5-9C65-41C0-A72F-86AC44FFB56E}" type="parTrans" cxnId="{71B96076-BEBE-450E-9B77-98F76B7C8A09}">
      <dgm:prSet/>
      <dgm:spPr/>
      <dgm:t>
        <a:bodyPr/>
        <a:lstStyle/>
        <a:p>
          <a:endParaRPr lang="en-US"/>
        </a:p>
      </dgm:t>
    </dgm:pt>
    <dgm:pt modelId="{6FEAD214-FF80-4224-9ED6-9985D6645FEB}" type="sibTrans" cxnId="{71B96076-BEBE-450E-9B77-98F76B7C8A09}">
      <dgm:prSet/>
      <dgm:spPr/>
      <dgm:t>
        <a:bodyPr/>
        <a:lstStyle/>
        <a:p>
          <a:endParaRPr lang="en-US"/>
        </a:p>
      </dgm:t>
    </dgm:pt>
    <dgm:pt modelId="{BCD86E5A-A1BA-46D5-9346-D57E0CB88129}">
      <dgm:prSet custT="1"/>
      <dgm:spPr/>
      <dgm:t>
        <a:bodyPr/>
        <a:lstStyle/>
        <a:p>
          <a:pPr>
            <a:defRPr b="1"/>
          </a:pPr>
          <a:r>
            <a:rPr lang="en-US" sz="3200" dirty="0"/>
            <a:t>What does this look like in action</a:t>
          </a:r>
          <a:r>
            <a:rPr lang="en-US" sz="3600" dirty="0"/>
            <a:t>?</a:t>
          </a:r>
        </a:p>
      </dgm:t>
    </dgm:pt>
    <dgm:pt modelId="{B7199C33-BBC5-42A8-AB53-E5EE71CE33CA}" type="parTrans" cxnId="{362A0250-C276-427D-8194-E817FC3EF5E8}">
      <dgm:prSet/>
      <dgm:spPr/>
      <dgm:t>
        <a:bodyPr/>
        <a:lstStyle/>
        <a:p>
          <a:endParaRPr lang="en-US"/>
        </a:p>
      </dgm:t>
    </dgm:pt>
    <dgm:pt modelId="{03F162E2-8B4D-4975-9930-5FE17E0E7409}" type="sibTrans" cxnId="{362A0250-C276-427D-8194-E817FC3EF5E8}">
      <dgm:prSet/>
      <dgm:spPr/>
      <dgm:t>
        <a:bodyPr/>
        <a:lstStyle/>
        <a:p>
          <a:endParaRPr lang="en-US"/>
        </a:p>
      </dgm:t>
    </dgm:pt>
    <dgm:pt modelId="{BE996EF0-50A1-4D08-9F75-68AC0FC5A444}">
      <dgm:prSet custT="1"/>
      <dgm:spPr/>
      <dgm:t>
        <a:bodyPr/>
        <a:lstStyle/>
        <a:p>
          <a:pPr>
            <a:buFont typeface="Wingdings" panose="05000000000000000000" pitchFamily="2" charset="2"/>
            <a:buChar char="Ø"/>
          </a:pPr>
          <a:r>
            <a:rPr lang="en-US" sz="2000" dirty="0"/>
            <a:t>Ensuring Physical Safety</a:t>
          </a:r>
        </a:p>
      </dgm:t>
    </dgm:pt>
    <dgm:pt modelId="{EEDCEA84-A08E-4D32-8363-B17E6DB9BE81}" type="parTrans" cxnId="{3F76BDD2-EEE9-45C1-A679-C44AC59B2B5F}">
      <dgm:prSet/>
      <dgm:spPr/>
      <dgm:t>
        <a:bodyPr/>
        <a:lstStyle/>
        <a:p>
          <a:endParaRPr lang="en-US"/>
        </a:p>
      </dgm:t>
    </dgm:pt>
    <dgm:pt modelId="{569477BE-2E64-4178-A8FF-06743E783165}" type="sibTrans" cxnId="{3F76BDD2-EEE9-45C1-A679-C44AC59B2B5F}">
      <dgm:prSet/>
      <dgm:spPr/>
      <dgm:t>
        <a:bodyPr/>
        <a:lstStyle/>
        <a:p>
          <a:endParaRPr lang="en-US"/>
        </a:p>
      </dgm:t>
    </dgm:pt>
    <dgm:pt modelId="{225F9F42-AF91-407F-A71F-FFC62E5C75AA}">
      <dgm:prSet custT="1"/>
      <dgm:spPr/>
      <dgm:t>
        <a:bodyPr/>
        <a:lstStyle/>
        <a:p>
          <a:pPr>
            <a:buFont typeface="Wingdings" panose="05000000000000000000" pitchFamily="2" charset="2"/>
            <a:buChar char="Ø"/>
          </a:pPr>
          <a:r>
            <a:rPr lang="en-US" sz="2000" dirty="0"/>
            <a:t>Providing a Safe Environment</a:t>
          </a:r>
        </a:p>
      </dgm:t>
    </dgm:pt>
    <dgm:pt modelId="{702BFAEB-5E22-4A5D-8362-34BD011A7230}" type="parTrans" cxnId="{C06FC1CC-6876-465C-B090-029D8FEEDE76}">
      <dgm:prSet/>
      <dgm:spPr/>
      <dgm:t>
        <a:bodyPr/>
        <a:lstStyle/>
        <a:p>
          <a:endParaRPr lang="en-US"/>
        </a:p>
      </dgm:t>
    </dgm:pt>
    <dgm:pt modelId="{5F2DF148-9635-4E2C-B0A0-9FC4545FF2D9}" type="sibTrans" cxnId="{C06FC1CC-6876-465C-B090-029D8FEEDE76}">
      <dgm:prSet/>
      <dgm:spPr/>
      <dgm:t>
        <a:bodyPr/>
        <a:lstStyle/>
        <a:p>
          <a:endParaRPr lang="en-US"/>
        </a:p>
      </dgm:t>
    </dgm:pt>
    <dgm:pt modelId="{1A9F1B8E-EEB9-46AC-A687-8AEFF6113D77}">
      <dgm:prSet custT="1"/>
      <dgm:spPr/>
      <dgm:t>
        <a:bodyPr/>
        <a:lstStyle/>
        <a:p>
          <a:pPr>
            <a:buFont typeface="Wingdings" panose="05000000000000000000" pitchFamily="2" charset="2"/>
            <a:buChar char="Ø"/>
          </a:pPr>
          <a:r>
            <a:rPr lang="en-US" sz="2000" dirty="0"/>
            <a:t>Empathy and Compassion</a:t>
          </a:r>
        </a:p>
      </dgm:t>
    </dgm:pt>
    <dgm:pt modelId="{88AFAEB5-DCE3-4AFD-88ED-EF452766573C}" type="parTrans" cxnId="{5FD498A3-5FC8-45BA-871C-D6B92BA7F5DE}">
      <dgm:prSet/>
      <dgm:spPr/>
      <dgm:t>
        <a:bodyPr/>
        <a:lstStyle/>
        <a:p>
          <a:endParaRPr lang="en-US"/>
        </a:p>
      </dgm:t>
    </dgm:pt>
    <dgm:pt modelId="{00BEEB81-D46F-493A-BD7F-1C99916BF7A4}" type="sibTrans" cxnId="{5FD498A3-5FC8-45BA-871C-D6B92BA7F5DE}">
      <dgm:prSet/>
      <dgm:spPr/>
      <dgm:t>
        <a:bodyPr/>
        <a:lstStyle/>
        <a:p>
          <a:endParaRPr lang="en-US"/>
        </a:p>
      </dgm:t>
    </dgm:pt>
    <dgm:pt modelId="{E3C1FBD6-EFF5-4B99-8BC6-4990D418721B}">
      <dgm:prSet custT="1"/>
      <dgm:spPr/>
      <dgm:t>
        <a:bodyPr/>
        <a:lstStyle/>
        <a:p>
          <a:pPr>
            <a:buFont typeface="Wingdings" panose="05000000000000000000" pitchFamily="2" charset="2"/>
            <a:buChar char="Ø"/>
          </a:pPr>
          <a:r>
            <a:rPr lang="en-US" sz="2000" dirty="0"/>
            <a:t>Effective Communication </a:t>
          </a:r>
        </a:p>
      </dgm:t>
    </dgm:pt>
    <dgm:pt modelId="{90F256D8-893F-4607-8AEF-C9E5C650DEF1}" type="parTrans" cxnId="{1FB11997-8570-4177-853C-B320EB1B869C}">
      <dgm:prSet/>
      <dgm:spPr/>
      <dgm:t>
        <a:bodyPr/>
        <a:lstStyle/>
        <a:p>
          <a:endParaRPr lang="en-US"/>
        </a:p>
      </dgm:t>
    </dgm:pt>
    <dgm:pt modelId="{8A8D2763-AFAF-4E95-85F6-527AAE61DE48}" type="sibTrans" cxnId="{1FB11997-8570-4177-853C-B320EB1B869C}">
      <dgm:prSet/>
      <dgm:spPr/>
      <dgm:t>
        <a:bodyPr/>
        <a:lstStyle/>
        <a:p>
          <a:endParaRPr lang="en-US"/>
        </a:p>
      </dgm:t>
    </dgm:pt>
    <dgm:pt modelId="{FDA801C1-DB13-442F-9FF9-41470DB16DFB}">
      <dgm:prSet custT="1"/>
      <dgm:spPr/>
      <dgm:t>
        <a:bodyPr/>
        <a:lstStyle/>
        <a:p>
          <a:pPr>
            <a:buFont typeface="Wingdings" panose="05000000000000000000" pitchFamily="2" charset="2"/>
            <a:buChar char="Ø"/>
          </a:pPr>
          <a:r>
            <a:rPr lang="en-US" sz="2000" dirty="0"/>
            <a:t>Referral to Support Services</a:t>
          </a:r>
        </a:p>
      </dgm:t>
    </dgm:pt>
    <dgm:pt modelId="{78441DB6-7590-4633-87C8-E0DBAE02D862}" type="parTrans" cxnId="{2A7170AE-DDED-43C7-B168-ECC8D2F7AD92}">
      <dgm:prSet/>
      <dgm:spPr/>
      <dgm:t>
        <a:bodyPr/>
        <a:lstStyle/>
        <a:p>
          <a:endParaRPr lang="en-US"/>
        </a:p>
      </dgm:t>
    </dgm:pt>
    <dgm:pt modelId="{AD44DFBE-C656-4B93-9FB2-1B097E893560}" type="sibTrans" cxnId="{2A7170AE-DDED-43C7-B168-ECC8D2F7AD92}">
      <dgm:prSet/>
      <dgm:spPr/>
      <dgm:t>
        <a:bodyPr/>
        <a:lstStyle/>
        <a:p>
          <a:endParaRPr lang="en-US"/>
        </a:p>
      </dgm:t>
    </dgm:pt>
    <dgm:pt modelId="{B8004B2A-DDAD-44CC-9837-BAF01946D242}" type="pres">
      <dgm:prSet presAssocID="{7176A7A0-90D9-4DEB-B190-1DCE0A8D3B7F}" presName="root" presStyleCnt="0">
        <dgm:presLayoutVars>
          <dgm:dir/>
          <dgm:resizeHandles val="exact"/>
        </dgm:presLayoutVars>
      </dgm:prSet>
      <dgm:spPr/>
    </dgm:pt>
    <dgm:pt modelId="{9F7106E3-962A-4F3B-AC1F-CE26981C057A}" type="pres">
      <dgm:prSet presAssocID="{09007E75-2B73-4E12-81A3-8D89AC875739}" presName="compNode" presStyleCnt="0"/>
      <dgm:spPr/>
    </dgm:pt>
    <dgm:pt modelId="{75481413-B922-45BD-B311-E0F927437047}" type="pres">
      <dgm:prSet presAssocID="{09007E75-2B73-4E12-81A3-8D89AC87573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1C46F266-B2EA-487A-93F3-D7A9E1DD1591}" type="pres">
      <dgm:prSet presAssocID="{09007E75-2B73-4E12-81A3-8D89AC875739}" presName="iconSpace" presStyleCnt="0"/>
      <dgm:spPr/>
    </dgm:pt>
    <dgm:pt modelId="{79D67F3E-526D-4A38-8D84-0CD8AEAC9AF5}" type="pres">
      <dgm:prSet presAssocID="{09007E75-2B73-4E12-81A3-8D89AC875739}" presName="parTx" presStyleLbl="revTx" presStyleIdx="0" presStyleCnt="4">
        <dgm:presLayoutVars>
          <dgm:chMax val="0"/>
          <dgm:chPref val="0"/>
        </dgm:presLayoutVars>
      </dgm:prSet>
      <dgm:spPr/>
    </dgm:pt>
    <dgm:pt modelId="{3D4C709D-C1E1-4F63-B48C-5A8A196CEB80}" type="pres">
      <dgm:prSet presAssocID="{09007E75-2B73-4E12-81A3-8D89AC875739}" presName="txSpace" presStyleCnt="0"/>
      <dgm:spPr/>
    </dgm:pt>
    <dgm:pt modelId="{12DBD51C-A04B-41CA-B371-50B7DA958561}" type="pres">
      <dgm:prSet presAssocID="{09007E75-2B73-4E12-81A3-8D89AC875739}" presName="desTx" presStyleLbl="revTx" presStyleIdx="1" presStyleCnt="4">
        <dgm:presLayoutVars/>
      </dgm:prSet>
      <dgm:spPr/>
    </dgm:pt>
    <dgm:pt modelId="{9F7890F2-9A0E-44EE-9CC7-FE4AA5DD09FB}" type="pres">
      <dgm:prSet presAssocID="{6FEAD214-FF80-4224-9ED6-9985D6645FEB}" presName="sibTrans" presStyleCnt="0"/>
      <dgm:spPr/>
    </dgm:pt>
    <dgm:pt modelId="{A35A27A3-D3C3-4C27-A40E-08FB09FD3F73}" type="pres">
      <dgm:prSet presAssocID="{BCD86E5A-A1BA-46D5-9346-D57E0CB88129}" presName="compNode" presStyleCnt="0"/>
      <dgm:spPr/>
    </dgm:pt>
    <dgm:pt modelId="{808FB0F2-0C76-4832-BEDD-7D1EB67C34E6}" type="pres">
      <dgm:prSet presAssocID="{BCD86E5A-A1BA-46D5-9346-D57E0CB8812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59027FA7-6A3B-4642-8C4C-4BCC27939EB6}" type="pres">
      <dgm:prSet presAssocID="{BCD86E5A-A1BA-46D5-9346-D57E0CB88129}" presName="iconSpace" presStyleCnt="0"/>
      <dgm:spPr/>
    </dgm:pt>
    <dgm:pt modelId="{5FC18F16-BE7F-40F0-86E9-E1BBC86C0FD9}" type="pres">
      <dgm:prSet presAssocID="{BCD86E5A-A1BA-46D5-9346-D57E0CB88129}" presName="parTx" presStyleLbl="revTx" presStyleIdx="2" presStyleCnt="4">
        <dgm:presLayoutVars>
          <dgm:chMax val="0"/>
          <dgm:chPref val="0"/>
        </dgm:presLayoutVars>
      </dgm:prSet>
      <dgm:spPr/>
    </dgm:pt>
    <dgm:pt modelId="{36337DDF-F528-44DB-8CA3-60E3B1EE628C}" type="pres">
      <dgm:prSet presAssocID="{BCD86E5A-A1BA-46D5-9346-D57E0CB88129}" presName="txSpace" presStyleCnt="0"/>
      <dgm:spPr/>
    </dgm:pt>
    <dgm:pt modelId="{56848685-384E-4A29-9B2B-A7894A35E229}" type="pres">
      <dgm:prSet presAssocID="{BCD86E5A-A1BA-46D5-9346-D57E0CB88129}" presName="desTx" presStyleLbl="revTx" presStyleIdx="3" presStyleCnt="4" custLinFactY="-300000" custLinFactNeighborX="1350" custLinFactNeighborY="-360530">
        <dgm:presLayoutVars/>
      </dgm:prSet>
      <dgm:spPr/>
    </dgm:pt>
  </dgm:ptLst>
  <dgm:cxnLst>
    <dgm:cxn modelId="{435F9B19-2FA5-4443-B1C9-5AA4ED119E0D}" type="presOf" srcId="{1A9F1B8E-EEB9-46AC-A687-8AEFF6113D77}" destId="{56848685-384E-4A29-9B2B-A7894A35E229}" srcOrd="0" destOrd="2" presId="urn:microsoft.com/office/officeart/2018/5/layout/CenteredIconLabelDescriptionList"/>
    <dgm:cxn modelId="{3FBEF23B-69AD-4617-8323-0A95BA276B38}" type="presOf" srcId="{09007E75-2B73-4E12-81A3-8D89AC875739}" destId="{79D67F3E-526D-4A38-8D84-0CD8AEAC9AF5}" srcOrd="0" destOrd="0" presId="urn:microsoft.com/office/officeart/2018/5/layout/CenteredIconLabelDescriptionList"/>
    <dgm:cxn modelId="{425F165E-2894-4835-8129-FDAB48163A37}" type="presOf" srcId="{FDA801C1-DB13-442F-9FF9-41470DB16DFB}" destId="{56848685-384E-4A29-9B2B-A7894A35E229}" srcOrd="0" destOrd="4" presId="urn:microsoft.com/office/officeart/2018/5/layout/CenteredIconLabelDescriptionList"/>
    <dgm:cxn modelId="{EA9ACB6A-6089-4274-B9AF-4B856438DAC5}" type="presOf" srcId="{7176A7A0-90D9-4DEB-B190-1DCE0A8D3B7F}" destId="{B8004B2A-DDAD-44CC-9837-BAF01946D242}" srcOrd="0" destOrd="0" presId="urn:microsoft.com/office/officeart/2018/5/layout/CenteredIconLabelDescriptionList"/>
    <dgm:cxn modelId="{362A0250-C276-427D-8194-E817FC3EF5E8}" srcId="{7176A7A0-90D9-4DEB-B190-1DCE0A8D3B7F}" destId="{BCD86E5A-A1BA-46D5-9346-D57E0CB88129}" srcOrd="1" destOrd="0" parTransId="{B7199C33-BBC5-42A8-AB53-E5EE71CE33CA}" sibTransId="{03F162E2-8B4D-4975-9930-5FE17E0E7409}"/>
    <dgm:cxn modelId="{71B96076-BEBE-450E-9B77-98F76B7C8A09}" srcId="{7176A7A0-90D9-4DEB-B190-1DCE0A8D3B7F}" destId="{09007E75-2B73-4E12-81A3-8D89AC875739}" srcOrd="0" destOrd="0" parTransId="{CF8B01D5-9C65-41C0-A72F-86AC44FFB56E}" sibTransId="{6FEAD214-FF80-4224-9ED6-9985D6645FEB}"/>
    <dgm:cxn modelId="{E8270A94-A733-49B9-8D3B-B820BA0BCADB}" type="presOf" srcId="{BCD86E5A-A1BA-46D5-9346-D57E0CB88129}" destId="{5FC18F16-BE7F-40F0-86E9-E1BBC86C0FD9}" srcOrd="0" destOrd="0" presId="urn:microsoft.com/office/officeart/2018/5/layout/CenteredIconLabelDescriptionList"/>
    <dgm:cxn modelId="{1FB11997-8570-4177-853C-B320EB1B869C}" srcId="{BCD86E5A-A1BA-46D5-9346-D57E0CB88129}" destId="{E3C1FBD6-EFF5-4B99-8BC6-4990D418721B}" srcOrd="3" destOrd="0" parTransId="{90F256D8-893F-4607-8AEF-C9E5C650DEF1}" sibTransId="{8A8D2763-AFAF-4E95-85F6-527AAE61DE48}"/>
    <dgm:cxn modelId="{5FD498A3-5FC8-45BA-871C-D6B92BA7F5DE}" srcId="{BCD86E5A-A1BA-46D5-9346-D57E0CB88129}" destId="{1A9F1B8E-EEB9-46AC-A687-8AEFF6113D77}" srcOrd="2" destOrd="0" parTransId="{88AFAEB5-DCE3-4AFD-88ED-EF452766573C}" sibTransId="{00BEEB81-D46F-493A-BD7F-1C99916BF7A4}"/>
    <dgm:cxn modelId="{EDB657A4-C1E6-4084-AB51-D5BC59CE16D0}" type="presOf" srcId="{E3C1FBD6-EFF5-4B99-8BC6-4990D418721B}" destId="{56848685-384E-4A29-9B2B-A7894A35E229}" srcOrd="0" destOrd="3" presId="urn:microsoft.com/office/officeart/2018/5/layout/CenteredIconLabelDescriptionList"/>
    <dgm:cxn modelId="{2A7170AE-DDED-43C7-B168-ECC8D2F7AD92}" srcId="{BCD86E5A-A1BA-46D5-9346-D57E0CB88129}" destId="{FDA801C1-DB13-442F-9FF9-41470DB16DFB}" srcOrd="4" destOrd="0" parTransId="{78441DB6-7590-4633-87C8-E0DBAE02D862}" sibTransId="{AD44DFBE-C656-4B93-9FB2-1B097E893560}"/>
    <dgm:cxn modelId="{C06FC1CC-6876-465C-B090-029D8FEEDE76}" srcId="{BCD86E5A-A1BA-46D5-9346-D57E0CB88129}" destId="{225F9F42-AF91-407F-A71F-FFC62E5C75AA}" srcOrd="1" destOrd="0" parTransId="{702BFAEB-5E22-4A5D-8362-34BD011A7230}" sibTransId="{5F2DF148-9635-4E2C-B0A0-9FC4545FF2D9}"/>
    <dgm:cxn modelId="{3F76BDD2-EEE9-45C1-A679-C44AC59B2B5F}" srcId="{BCD86E5A-A1BA-46D5-9346-D57E0CB88129}" destId="{BE996EF0-50A1-4D08-9F75-68AC0FC5A444}" srcOrd="0" destOrd="0" parTransId="{EEDCEA84-A08E-4D32-8363-B17E6DB9BE81}" sibTransId="{569477BE-2E64-4178-A8FF-06743E783165}"/>
    <dgm:cxn modelId="{FDBE10D8-F236-4C59-93BE-98FB8AE69035}" type="presOf" srcId="{BE996EF0-50A1-4D08-9F75-68AC0FC5A444}" destId="{56848685-384E-4A29-9B2B-A7894A35E229}" srcOrd="0" destOrd="0" presId="urn:microsoft.com/office/officeart/2018/5/layout/CenteredIconLabelDescriptionList"/>
    <dgm:cxn modelId="{BAFCDDF5-9BF6-463A-9E49-6ED98C91A4EC}" type="presOf" srcId="{225F9F42-AF91-407F-A71F-FFC62E5C75AA}" destId="{56848685-384E-4A29-9B2B-A7894A35E229}" srcOrd="0" destOrd="1" presId="urn:microsoft.com/office/officeart/2018/5/layout/CenteredIconLabelDescriptionList"/>
    <dgm:cxn modelId="{F23F6F84-E41B-46F0-A829-36028390C181}" type="presParOf" srcId="{B8004B2A-DDAD-44CC-9837-BAF01946D242}" destId="{9F7106E3-962A-4F3B-AC1F-CE26981C057A}" srcOrd="0" destOrd="0" presId="urn:microsoft.com/office/officeart/2018/5/layout/CenteredIconLabelDescriptionList"/>
    <dgm:cxn modelId="{9AEE56FC-2626-47A5-AF93-6F81E9C89E03}" type="presParOf" srcId="{9F7106E3-962A-4F3B-AC1F-CE26981C057A}" destId="{75481413-B922-45BD-B311-E0F927437047}" srcOrd="0" destOrd="0" presId="urn:microsoft.com/office/officeart/2018/5/layout/CenteredIconLabelDescriptionList"/>
    <dgm:cxn modelId="{AE28AA07-D831-432F-ADED-E51FA3F6C272}" type="presParOf" srcId="{9F7106E3-962A-4F3B-AC1F-CE26981C057A}" destId="{1C46F266-B2EA-487A-93F3-D7A9E1DD1591}" srcOrd="1" destOrd="0" presId="urn:microsoft.com/office/officeart/2018/5/layout/CenteredIconLabelDescriptionList"/>
    <dgm:cxn modelId="{869693C2-0691-47C9-ADEE-F9AA902BA5B2}" type="presParOf" srcId="{9F7106E3-962A-4F3B-AC1F-CE26981C057A}" destId="{79D67F3E-526D-4A38-8D84-0CD8AEAC9AF5}" srcOrd="2" destOrd="0" presId="urn:microsoft.com/office/officeart/2018/5/layout/CenteredIconLabelDescriptionList"/>
    <dgm:cxn modelId="{F0D5E9C4-40C1-4112-BC98-39336AE2E493}" type="presParOf" srcId="{9F7106E3-962A-4F3B-AC1F-CE26981C057A}" destId="{3D4C709D-C1E1-4F63-B48C-5A8A196CEB80}" srcOrd="3" destOrd="0" presId="urn:microsoft.com/office/officeart/2018/5/layout/CenteredIconLabelDescriptionList"/>
    <dgm:cxn modelId="{B9B558D3-02C6-41AF-96A1-1075345ED38E}" type="presParOf" srcId="{9F7106E3-962A-4F3B-AC1F-CE26981C057A}" destId="{12DBD51C-A04B-41CA-B371-50B7DA958561}" srcOrd="4" destOrd="0" presId="urn:microsoft.com/office/officeart/2018/5/layout/CenteredIconLabelDescriptionList"/>
    <dgm:cxn modelId="{518821D2-4EF0-4F03-8C9E-BFC60178CB85}" type="presParOf" srcId="{B8004B2A-DDAD-44CC-9837-BAF01946D242}" destId="{9F7890F2-9A0E-44EE-9CC7-FE4AA5DD09FB}" srcOrd="1" destOrd="0" presId="urn:microsoft.com/office/officeart/2018/5/layout/CenteredIconLabelDescriptionList"/>
    <dgm:cxn modelId="{419FB553-6178-4B1C-A9A6-94909B35C849}" type="presParOf" srcId="{B8004B2A-DDAD-44CC-9837-BAF01946D242}" destId="{A35A27A3-D3C3-4C27-A40E-08FB09FD3F73}" srcOrd="2" destOrd="0" presId="urn:microsoft.com/office/officeart/2018/5/layout/CenteredIconLabelDescriptionList"/>
    <dgm:cxn modelId="{CC351F6B-73A7-47F7-928F-E70AD9FAAA4F}" type="presParOf" srcId="{A35A27A3-D3C3-4C27-A40E-08FB09FD3F73}" destId="{808FB0F2-0C76-4832-BEDD-7D1EB67C34E6}" srcOrd="0" destOrd="0" presId="urn:microsoft.com/office/officeart/2018/5/layout/CenteredIconLabelDescriptionList"/>
    <dgm:cxn modelId="{8EB462E4-B07D-4E66-A5D6-D01A2EABB8E8}" type="presParOf" srcId="{A35A27A3-D3C3-4C27-A40E-08FB09FD3F73}" destId="{59027FA7-6A3B-4642-8C4C-4BCC27939EB6}" srcOrd="1" destOrd="0" presId="urn:microsoft.com/office/officeart/2018/5/layout/CenteredIconLabelDescriptionList"/>
    <dgm:cxn modelId="{E8C3C648-2FA7-47E6-937A-7E20D98D1117}" type="presParOf" srcId="{A35A27A3-D3C3-4C27-A40E-08FB09FD3F73}" destId="{5FC18F16-BE7F-40F0-86E9-E1BBC86C0FD9}" srcOrd="2" destOrd="0" presId="urn:microsoft.com/office/officeart/2018/5/layout/CenteredIconLabelDescriptionList"/>
    <dgm:cxn modelId="{907DCB84-2BE4-454C-B8AB-C1360FB4FC4A}" type="presParOf" srcId="{A35A27A3-D3C3-4C27-A40E-08FB09FD3F73}" destId="{36337DDF-F528-44DB-8CA3-60E3B1EE628C}" srcOrd="3" destOrd="0" presId="urn:microsoft.com/office/officeart/2018/5/layout/CenteredIconLabelDescriptionList"/>
    <dgm:cxn modelId="{501422A9-F883-4A90-AE71-B3544AE7E5FC}" type="presParOf" srcId="{A35A27A3-D3C3-4C27-A40E-08FB09FD3F73}" destId="{56848685-384E-4A29-9B2B-A7894A35E229}"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E03CE5-4EF6-4492-A14B-C4405BC142C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B81DB9C-B98E-4A1D-AA57-3D453B1FF3EE}">
      <dgm:prSet custT="1"/>
      <dgm:spPr/>
      <dgm:t>
        <a:bodyPr/>
        <a:lstStyle/>
        <a:p>
          <a:r>
            <a:rPr lang="en-US" sz="2400" dirty="0"/>
            <a:t>Safety</a:t>
          </a:r>
        </a:p>
      </dgm:t>
    </dgm:pt>
    <dgm:pt modelId="{BB7991D2-E381-437E-8A0C-1E7BC8521678}" type="parTrans" cxnId="{D853DF9D-08F4-46AB-8EBA-46D5E8228429}">
      <dgm:prSet/>
      <dgm:spPr/>
      <dgm:t>
        <a:bodyPr/>
        <a:lstStyle/>
        <a:p>
          <a:endParaRPr lang="en-US"/>
        </a:p>
      </dgm:t>
    </dgm:pt>
    <dgm:pt modelId="{42F12DC6-F1ED-4FB0-B23A-FE760E7EB4B0}" type="sibTrans" cxnId="{D853DF9D-08F4-46AB-8EBA-46D5E8228429}">
      <dgm:prSet/>
      <dgm:spPr/>
      <dgm:t>
        <a:bodyPr/>
        <a:lstStyle/>
        <a:p>
          <a:endParaRPr lang="en-US"/>
        </a:p>
      </dgm:t>
    </dgm:pt>
    <dgm:pt modelId="{3AEB0858-F936-4ED1-AD32-5F6F60A1351C}">
      <dgm:prSet custT="1"/>
      <dgm:spPr/>
      <dgm:t>
        <a:bodyPr/>
        <a:lstStyle/>
        <a:p>
          <a:r>
            <a:rPr lang="en-US" sz="2400" dirty="0"/>
            <a:t>Trustworthiness</a:t>
          </a:r>
        </a:p>
      </dgm:t>
    </dgm:pt>
    <dgm:pt modelId="{95D71E4A-A717-4CFB-97AF-14F86802D79A}" type="parTrans" cxnId="{9AFFDA4C-558F-4412-B8AA-726E4F66C42B}">
      <dgm:prSet/>
      <dgm:spPr/>
      <dgm:t>
        <a:bodyPr/>
        <a:lstStyle/>
        <a:p>
          <a:endParaRPr lang="en-US"/>
        </a:p>
      </dgm:t>
    </dgm:pt>
    <dgm:pt modelId="{D7EF5274-3034-4EF4-9BA7-4101ECA323A4}" type="sibTrans" cxnId="{9AFFDA4C-558F-4412-B8AA-726E4F66C42B}">
      <dgm:prSet/>
      <dgm:spPr/>
      <dgm:t>
        <a:bodyPr/>
        <a:lstStyle/>
        <a:p>
          <a:endParaRPr lang="en-US"/>
        </a:p>
      </dgm:t>
    </dgm:pt>
    <dgm:pt modelId="{AAEBE18D-C1CA-4B2A-AD35-C0973610ECCF}">
      <dgm:prSet custT="1"/>
      <dgm:spPr/>
      <dgm:t>
        <a:bodyPr/>
        <a:lstStyle/>
        <a:p>
          <a:r>
            <a:rPr lang="en-US" sz="2400" dirty="0"/>
            <a:t>Choice</a:t>
          </a:r>
        </a:p>
      </dgm:t>
    </dgm:pt>
    <dgm:pt modelId="{43B85E8C-0154-4DA0-BC77-EBBE2B70F68F}" type="parTrans" cxnId="{2F628173-3871-47AA-8502-FE33D3E61BA4}">
      <dgm:prSet/>
      <dgm:spPr/>
      <dgm:t>
        <a:bodyPr/>
        <a:lstStyle/>
        <a:p>
          <a:endParaRPr lang="en-US"/>
        </a:p>
      </dgm:t>
    </dgm:pt>
    <dgm:pt modelId="{D3956374-3B10-4625-B286-BA9377C2E370}" type="sibTrans" cxnId="{2F628173-3871-47AA-8502-FE33D3E61BA4}">
      <dgm:prSet/>
      <dgm:spPr/>
      <dgm:t>
        <a:bodyPr/>
        <a:lstStyle/>
        <a:p>
          <a:endParaRPr lang="en-US"/>
        </a:p>
      </dgm:t>
    </dgm:pt>
    <dgm:pt modelId="{37219F8E-97FE-4AAC-8E29-EAC872CB32CF}">
      <dgm:prSet custT="1"/>
      <dgm:spPr/>
      <dgm:t>
        <a:bodyPr/>
        <a:lstStyle/>
        <a:p>
          <a:r>
            <a:rPr lang="en-US" sz="2400" dirty="0"/>
            <a:t>Collaboration</a:t>
          </a:r>
        </a:p>
      </dgm:t>
    </dgm:pt>
    <dgm:pt modelId="{FE9FB0D8-7A24-4AEE-A5E5-AD1E552093FD}" type="parTrans" cxnId="{C58D668B-05C6-4CEF-8EFC-98121760DF75}">
      <dgm:prSet/>
      <dgm:spPr/>
      <dgm:t>
        <a:bodyPr/>
        <a:lstStyle/>
        <a:p>
          <a:endParaRPr lang="en-US"/>
        </a:p>
      </dgm:t>
    </dgm:pt>
    <dgm:pt modelId="{DD895EED-C1B6-44F6-8A61-5B6CB05C7897}" type="sibTrans" cxnId="{C58D668B-05C6-4CEF-8EFC-98121760DF75}">
      <dgm:prSet/>
      <dgm:spPr/>
      <dgm:t>
        <a:bodyPr/>
        <a:lstStyle/>
        <a:p>
          <a:endParaRPr lang="en-US"/>
        </a:p>
      </dgm:t>
    </dgm:pt>
    <dgm:pt modelId="{2F73739D-A826-498C-A12D-99E72C726B7D}">
      <dgm:prSet custT="1"/>
      <dgm:spPr/>
      <dgm:t>
        <a:bodyPr/>
        <a:lstStyle/>
        <a:p>
          <a:r>
            <a:rPr lang="en-US" sz="2400" dirty="0"/>
            <a:t>Empowerment</a:t>
          </a:r>
        </a:p>
      </dgm:t>
    </dgm:pt>
    <dgm:pt modelId="{64F47880-E5FE-4694-8740-8FEBF67F0245}" type="parTrans" cxnId="{A78FCE5E-7BD1-425F-AF6D-C891E7F40E22}">
      <dgm:prSet/>
      <dgm:spPr/>
      <dgm:t>
        <a:bodyPr/>
        <a:lstStyle/>
        <a:p>
          <a:endParaRPr lang="en-US"/>
        </a:p>
      </dgm:t>
    </dgm:pt>
    <dgm:pt modelId="{31FA4CE0-58DB-45C3-8A00-EFA1FC5EF3BD}" type="sibTrans" cxnId="{A78FCE5E-7BD1-425F-AF6D-C891E7F40E22}">
      <dgm:prSet/>
      <dgm:spPr/>
      <dgm:t>
        <a:bodyPr/>
        <a:lstStyle/>
        <a:p>
          <a:endParaRPr lang="en-US"/>
        </a:p>
      </dgm:t>
    </dgm:pt>
    <dgm:pt modelId="{F566E95C-5E33-4590-B619-1D97A7589BA2}" type="pres">
      <dgm:prSet presAssocID="{C7E03CE5-4EF6-4492-A14B-C4405BC142C9}" presName="root" presStyleCnt="0">
        <dgm:presLayoutVars>
          <dgm:dir/>
          <dgm:resizeHandles val="exact"/>
        </dgm:presLayoutVars>
      </dgm:prSet>
      <dgm:spPr/>
    </dgm:pt>
    <dgm:pt modelId="{329925C1-9BE4-4C87-9985-16EE86F35523}" type="pres">
      <dgm:prSet presAssocID="{1B81DB9C-B98E-4A1D-AA57-3D453B1FF3EE}" presName="compNode" presStyleCnt="0"/>
      <dgm:spPr/>
    </dgm:pt>
    <dgm:pt modelId="{F54DCEF5-CA81-4339-B147-5BC49CA6D43A}" type="pres">
      <dgm:prSet presAssocID="{1B81DB9C-B98E-4A1D-AA57-3D453B1FF3EE}" presName="bgRect" presStyleLbl="bgShp" presStyleIdx="0" presStyleCnt="5"/>
      <dgm:spPr/>
    </dgm:pt>
    <dgm:pt modelId="{F3AA81AF-0E8D-4474-A6D7-B75D22AFF630}" type="pres">
      <dgm:prSet presAssocID="{1B81DB9C-B98E-4A1D-AA57-3D453B1FF3E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tecting Hand"/>
        </a:ext>
      </dgm:extLst>
    </dgm:pt>
    <dgm:pt modelId="{DE93FF18-D1AE-469D-ADCD-8E6D0FC8BCD6}" type="pres">
      <dgm:prSet presAssocID="{1B81DB9C-B98E-4A1D-AA57-3D453B1FF3EE}" presName="spaceRect" presStyleCnt="0"/>
      <dgm:spPr/>
    </dgm:pt>
    <dgm:pt modelId="{4ACDD138-CE5D-484C-A11B-D8209D36740B}" type="pres">
      <dgm:prSet presAssocID="{1B81DB9C-B98E-4A1D-AA57-3D453B1FF3EE}" presName="parTx" presStyleLbl="revTx" presStyleIdx="0" presStyleCnt="5">
        <dgm:presLayoutVars>
          <dgm:chMax val="0"/>
          <dgm:chPref val="0"/>
        </dgm:presLayoutVars>
      </dgm:prSet>
      <dgm:spPr/>
    </dgm:pt>
    <dgm:pt modelId="{478DF8FB-D625-4602-AB1E-E473ED1751CC}" type="pres">
      <dgm:prSet presAssocID="{42F12DC6-F1ED-4FB0-B23A-FE760E7EB4B0}" presName="sibTrans" presStyleCnt="0"/>
      <dgm:spPr/>
    </dgm:pt>
    <dgm:pt modelId="{31E97B70-E6BB-4753-9984-1ADA0A58077F}" type="pres">
      <dgm:prSet presAssocID="{3AEB0858-F936-4ED1-AD32-5F6F60A1351C}" presName="compNode" presStyleCnt="0"/>
      <dgm:spPr/>
    </dgm:pt>
    <dgm:pt modelId="{7256AC40-786F-4D99-8CD6-FCD01D620BB3}" type="pres">
      <dgm:prSet presAssocID="{3AEB0858-F936-4ED1-AD32-5F6F60A1351C}" presName="bgRect" presStyleLbl="bgShp" presStyleIdx="1" presStyleCnt="5"/>
      <dgm:spPr/>
    </dgm:pt>
    <dgm:pt modelId="{32143F53-780C-45BA-BF3D-FF7BCE936B01}" type="pres">
      <dgm:prSet presAssocID="{3AEB0858-F936-4ED1-AD32-5F6F60A1351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2AEBB3BC-60CD-4183-BD0C-290F592AE8DC}" type="pres">
      <dgm:prSet presAssocID="{3AEB0858-F936-4ED1-AD32-5F6F60A1351C}" presName="spaceRect" presStyleCnt="0"/>
      <dgm:spPr/>
    </dgm:pt>
    <dgm:pt modelId="{5FDB718F-9694-4526-9AFA-CD2E200E0FFE}" type="pres">
      <dgm:prSet presAssocID="{3AEB0858-F936-4ED1-AD32-5F6F60A1351C}" presName="parTx" presStyleLbl="revTx" presStyleIdx="1" presStyleCnt="5">
        <dgm:presLayoutVars>
          <dgm:chMax val="0"/>
          <dgm:chPref val="0"/>
        </dgm:presLayoutVars>
      </dgm:prSet>
      <dgm:spPr/>
    </dgm:pt>
    <dgm:pt modelId="{0496C212-BE2A-4CC4-8513-078D5D716FF9}" type="pres">
      <dgm:prSet presAssocID="{D7EF5274-3034-4EF4-9BA7-4101ECA323A4}" presName="sibTrans" presStyleCnt="0"/>
      <dgm:spPr/>
    </dgm:pt>
    <dgm:pt modelId="{CF81E6F9-C921-4FF9-A679-F5AA657A7A3D}" type="pres">
      <dgm:prSet presAssocID="{AAEBE18D-C1CA-4B2A-AD35-C0973610ECCF}" presName="compNode" presStyleCnt="0"/>
      <dgm:spPr/>
    </dgm:pt>
    <dgm:pt modelId="{206D6288-C3D1-41E4-A5E2-2A047B92B1BA}" type="pres">
      <dgm:prSet presAssocID="{AAEBE18D-C1CA-4B2A-AD35-C0973610ECCF}" presName="bgRect" presStyleLbl="bgShp" presStyleIdx="2" presStyleCnt="5"/>
      <dgm:spPr/>
    </dgm:pt>
    <dgm:pt modelId="{921337CF-4B11-44C4-9057-F596BFFC3142}" type="pres">
      <dgm:prSet presAssocID="{AAEBE18D-C1CA-4B2A-AD35-C0973610ECC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cision chart"/>
        </a:ext>
      </dgm:extLst>
    </dgm:pt>
    <dgm:pt modelId="{42A4D33C-0663-4E6A-AF58-8988AE0737E6}" type="pres">
      <dgm:prSet presAssocID="{AAEBE18D-C1CA-4B2A-AD35-C0973610ECCF}" presName="spaceRect" presStyleCnt="0"/>
      <dgm:spPr/>
    </dgm:pt>
    <dgm:pt modelId="{CCE58316-2F31-46E0-9CE0-8EEC5D529C6B}" type="pres">
      <dgm:prSet presAssocID="{AAEBE18D-C1CA-4B2A-AD35-C0973610ECCF}" presName="parTx" presStyleLbl="revTx" presStyleIdx="2" presStyleCnt="5">
        <dgm:presLayoutVars>
          <dgm:chMax val="0"/>
          <dgm:chPref val="0"/>
        </dgm:presLayoutVars>
      </dgm:prSet>
      <dgm:spPr/>
    </dgm:pt>
    <dgm:pt modelId="{8822717E-06EA-44FF-B9B6-0781A129067A}" type="pres">
      <dgm:prSet presAssocID="{D3956374-3B10-4625-B286-BA9377C2E370}" presName="sibTrans" presStyleCnt="0"/>
      <dgm:spPr/>
    </dgm:pt>
    <dgm:pt modelId="{48776195-5F57-40E0-B8B1-6B3CFD0E33BC}" type="pres">
      <dgm:prSet presAssocID="{37219F8E-97FE-4AAC-8E29-EAC872CB32CF}" presName="compNode" presStyleCnt="0"/>
      <dgm:spPr/>
    </dgm:pt>
    <dgm:pt modelId="{6D9C2C65-B719-4AC7-B31D-A2682DE11BE4}" type="pres">
      <dgm:prSet presAssocID="{37219F8E-97FE-4AAC-8E29-EAC872CB32CF}" presName="bgRect" presStyleLbl="bgShp" presStyleIdx="3" presStyleCnt="5"/>
      <dgm:spPr/>
    </dgm:pt>
    <dgm:pt modelId="{C5032512-E0BF-4AD0-9987-640620E2B91D}" type="pres">
      <dgm:prSet presAssocID="{37219F8E-97FE-4AAC-8E29-EAC872CB32C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F1F7D22A-393D-44BE-82F0-CE5F757A474A}" type="pres">
      <dgm:prSet presAssocID="{37219F8E-97FE-4AAC-8E29-EAC872CB32CF}" presName="spaceRect" presStyleCnt="0"/>
      <dgm:spPr/>
    </dgm:pt>
    <dgm:pt modelId="{94EA7CF2-6F1F-474E-9E59-5FAAEDB34EC6}" type="pres">
      <dgm:prSet presAssocID="{37219F8E-97FE-4AAC-8E29-EAC872CB32CF}" presName="parTx" presStyleLbl="revTx" presStyleIdx="3" presStyleCnt="5">
        <dgm:presLayoutVars>
          <dgm:chMax val="0"/>
          <dgm:chPref val="0"/>
        </dgm:presLayoutVars>
      </dgm:prSet>
      <dgm:spPr/>
    </dgm:pt>
    <dgm:pt modelId="{7EFF04F0-50EE-4308-8D7A-7D8438BC2DA1}" type="pres">
      <dgm:prSet presAssocID="{DD895EED-C1B6-44F6-8A61-5B6CB05C7897}" presName="sibTrans" presStyleCnt="0"/>
      <dgm:spPr/>
    </dgm:pt>
    <dgm:pt modelId="{EC2FB282-90BC-4E16-9B2E-E184A87C58A1}" type="pres">
      <dgm:prSet presAssocID="{2F73739D-A826-498C-A12D-99E72C726B7D}" presName="compNode" presStyleCnt="0"/>
      <dgm:spPr/>
    </dgm:pt>
    <dgm:pt modelId="{96950191-AD09-4BCF-983C-E2C8FF4D7993}" type="pres">
      <dgm:prSet presAssocID="{2F73739D-A826-498C-A12D-99E72C726B7D}" presName="bgRect" presStyleLbl="bgShp" presStyleIdx="4" presStyleCnt="5"/>
      <dgm:spPr/>
    </dgm:pt>
    <dgm:pt modelId="{5A906C92-2753-4FFE-9710-8C2EC5090E05}" type="pres">
      <dgm:prSet presAssocID="{2F73739D-A826-498C-A12D-99E72C726B7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1ED4B0B9-2BC8-41DB-AA4C-E84013818C31}" type="pres">
      <dgm:prSet presAssocID="{2F73739D-A826-498C-A12D-99E72C726B7D}" presName="spaceRect" presStyleCnt="0"/>
      <dgm:spPr/>
    </dgm:pt>
    <dgm:pt modelId="{CF30BD11-4824-43AD-BBE9-BEAF77A01128}" type="pres">
      <dgm:prSet presAssocID="{2F73739D-A826-498C-A12D-99E72C726B7D}" presName="parTx" presStyleLbl="revTx" presStyleIdx="4" presStyleCnt="5">
        <dgm:presLayoutVars>
          <dgm:chMax val="0"/>
          <dgm:chPref val="0"/>
        </dgm:presLayoutVars>
      </dgm:prSet>
      <dgm:spPr/>
    </dgm:pt>
  </dgm:ptLst>
  <dgm:cxnLst>
    <dgm:cxn modelId="{A78FCE5E-7BD1-425F-AF6D-C891E7F40E22}" srcId="{C7E03CE5-4EF6-4492-A14B-C4405BC142C9}" destId="{2F73739D-A826-498C-A12D-99E72C726B7D}" srcOrd="4" destOrd="0" parTransId="{64F47880-E5FE-4694-8740-8FEBF67F0245}" sibTransId="{31FA4CE0-58DB-45C3-8A00-EFA1FC5EF3BD}"/>
    <dgm:cxn modelId="{D3F88F6B-54A7-4CDA-99D5-27118DEF5DED}" type="presOf" srcId="{AAEBE18D-C1CA-4B2A-AD35-C0973610ECCF}" destId="{CCE58316-2F31-46E0-9CE0-8EEC5D529C6B}" srcOrd="0" destOrd="0" presId="urn:microsoft.com/office/officeart/2018/2/layout/IconVerticalSolidList"/>
    <dgm:cxn modelId="{9AFFDA4C-558F-4412-B8AA-726E4F66C42B}" srcId="{C7E03CE5-4EF6-4492-A14B-C4405BC142C9}" destId="{3AEB0858-F936-4ED1-AD32-5F6F60A1351C}" srcOrd="1" destOrd="0" parTransId="{95D71E4A-A717-4CFB-97AF-14F86802D79A}" sibTransId="{D7EF5274-3034-4EF4-9BA7-4101ECA323A4}"/>
    <dgm:cxn modelId="{2F628173-3871-47AA-8502-FE33D3E61BA4}" srcId="{C7E03CE5-4EF6-4492-A14B-C4405BC142C9}" destId="{AAEBE18D-C1CA-4B2A-AD35-C0973610ECCF}" srcOrd="2" destOrd="0" parTransId="{43B85E8C-0154-4DA0-BC77-EBBE2B70F68F}" sibTransId="{D3956374-3B10-4625-B286-BA9377C2E370}"/>
    <dgm:cxn modelId="{C58D668B-05C6-4CEF-8EFC-98121760DF75}" srcId="{C7E03CE5-4EF6-4492-A14B-C4405BC142C9}" destId="{37219F8E-97FE-4AAC-8E29-EAC872CB32CF}" srcOrd="3" destOrd="0" parTransId="{FE9FB0D8-7A24-4AEE-A5E5-AD1E552093FD}" sibTransId="{DD895EED-C1B6-44F6-8A61-5B6CB05C7897}"/>
    <dgm:cxn modelId="{5ACC3690-20B2-4242-8813-ADEA9E07A026}" type="presOf" srcId="{3AEB0858-F936-4ED1-AD32-5F6F60A1351C}" destId="{5FDB718F-9694-4526-9AFA-CD2E200E0FFE}" srcOrd="0" destOrd="0" presId="urn:microsoft.com/office/officeart/2018/2/layout/IconVerticalSolidList"/>
    <dgm:cxn modelId="{D853DF9D-08F4-46AB-8EBA-46D5E8228429}" srcId="{C7E03CE5-4EF6-4492-A14B-C4405BC142C9}" destId="{1B81DB9C-B98E-4A1D-AA57-3D453B1FF3EE}" srcOrd="0" destOrd="0" parTransId="{BB7991D2-E381-437E-8A0C-1E7BC8521678}" sibTransId="{42F12DC6-F1ED-4FB0-B23A-FE760E7EB4B0}"/>
    <dgm:cxn modelId="{AF13CDAB-7C77-44EC-AFF2-E35494B1124C}" type="presOf" srcId="{C7E03CE5-4EF6-4492-A14B-C4405BC142C9}" destId="{F566E95C-5E33-4590-B619-1D97A7589BA2}" srcOrd="0" destOrd="0" presId="urn:microsoft.com/office/officeart/2018/2/layout/IconVerticalSolidList"/>
    <dgm:cxn modelId="{47AA00B3-5D5A-4624-8300-0F37DA3F5B12}" type="presOf" srcId="{2F73739D-A826-498C-A12D-99E72C726B7D}" destId="{CF30BD11-4824-43AD-BBE9-BEAF77A01128}" srcOrd="0" destOrd="0" presId="urn:microsoft.com/office/officeart/2018/2/layout/IconVerticalSolidList"/>
    <dgm:cxn modelId="{D7B609B8-008A-4F12-82C4-70F09574D559}" type="presOf" srcId="{1B81DB9C-B98E-4A1D-AA57-3D453B1FF3EE}" destId="{4ACDD138-CE5D-484C-A11B-D8209D36740B}" srcOrd="0" destOrd="0" presId="urn:microsoft.com/office/officeart/2018/2/layout/IconVerticalSolidList"/>
    <dgm:cxn modelId="{EAF81FD1-0BAE-4329-AB51-AF4EAA485F8A}" type="presOf" srcId="{37219F8E-97FE-4AAC-8E29-EAC872CB32CF}" destId="{94EA7CF2-6F1F-474E-9E59-5FAAEDB34EC6}" srcOrd="0" destOrd="0" presId="urn:microsoft.com/office/officeart/2018/2/layout/IconVerticalSolidList"/>
    <dgm:cxn modelId="{C301BCE4-D8A6-4784-9FB4-7C274364F26C}" type="presParOf" srcId="{F566E95C-5E33-4590-B619-1D97A7589BA2}" destId="{329925C1-9BE4-4C87-9985-16EE86F35523}" srcOrd="0" destOrd="0" presId="urn:microsoft.com/office/officeart/2018/2/layout/IconVerticalSolidList"/>
    <dgm:cxn modelId="{8A8A4B61-CDFA-4EC8-84C5-F1793F92C416}" type="presParOf" srcId="{329925C1-9BE4-4C87-9985-16EE86F35523}" destId="{F54DCEF5-CA81-4339-B147-5BC49CA6D43A}" srcOrd="0" destOrd="0" presId="urn:microsoft.com/office/officeart/2018/2/layout/IconVerticalSolidList"/>
    <dgm:cxn modelId="{99A69B79-D06B-48C7-8AE9-0D7EF9B7C439}" type="presParOf" srcId="{329925C1-9BE4-4C87-9985-16EE86F35523}" destId="{F3AA81AF-0E8D-4474-A6D7-B75D22AFF630}" srcOrd="1" destOrd="0" presId="urn:microsoft.com/office/officeart/2018/2/layout/IconVerticalSolidList"/>
    <dgm:cxn modelId="{BC4DC62F-7171-4710-BCA8-54E42E96FFB8}" type="presParOf" srcId="{329925C1-9BE4-4C87-9985-16EE86F35523}" destId="{DE93FF18-D1AE-469D-ADCD-8E6D0FC8BCD6}" srcOrd="2" destOrd="0" presId="urn:microsoft.com/office/officeart/2018/2/layout/IconVerticalSolidList"/>
    <dgm:cxn modelId="{391D6185-6541-49DA-A1C9-3876120903C2}" type="presParOf" srcId="{329925C1-9BE4-4C87-9985-16EE86F35523}" destId="{4ACDD138-CE5D-484C-A11B-D8209D36740B}" srcOrd="3" destOrd="0" presId="urn:microsoft.com/office/officeart/2018/2/layout/IconVerticalSolidList"/>
    <dgm:cxn modelId="{9A096849-4901-454E-AA81-1B8EE889698C}" type="presParOf" srcId="{F566E95C-5E33-4590-B619-1D97A7589BA2}" destId="{478DF8FB-D625-4602-AB1E-E473ED1751CC}" srcOrd="1" destOrd="0" presId="urn:microsoft.com/office/officeart/2018/2/layout/IconVerticalSolidList"/>
    <dgm:cxn modelId="{70010912-F5A9-4B14-A556-A6ED866474E5}" type="presParOf" srcId="{F566E95C-5E33-4590-B619-1D97A7589BA2}" destId="{31E97B70-E6BB-4753-9984-1ADA0A58077F}" srcOrd="2" destOrd="0" presId="urn:microsoft.com/office/officeart/2018/2/layout/IconVerticalSolidList"/>
    <dgm:cxn modelId="{E2520C0C-AD78-4B73-9992-04BAAFFC7981}" type="presParOf" srcId="{31E97B70-E6BB-4753-9984-1ADA0A58077F}" destId="{7256AC40-786F-4D99-8CD6-FCD01D620BB3}" srcOrd="0" destOrd="0" presId="urn:microsoft.com/office/officeart/2018/2/layout/IconVerticalSolidList"/>
    <dgm:cxn modelId="{75288261-936D-4A23-92B9-55365EABD74B}" type="presParOf" srcId="{31E97B70-E6BB-4753-9984-1ADA0A58077F}" destId="{32143F53-780C-45BA-BF3D-FF7BCE936B01}" srcOrd="1" destOrd="0" presId="urn:microsoft.com/office/officeart/2018/2/layout/IconVerticalSolidList"/>
    <dgm:cxn modelId="{88CBBECD-2E7F-4F24-985C-1E577EA318B6}" type="presParOf" srcId="{31E97B70-E6BB-4753-9984-1ADA0A58077F}" destId="{2AEBB3BC-60CD-4183-BD0C-290F592AE8DC}" srcOrd="2" destOrd="0" presId="urn:microsoft.com/office/officeart/2018/2/layout/IconVerticalSolidList"/>
    <dgm:cxn modelId="{C81B56C1-C5DA-43FF-AF37-BB878F3D457A}" type="presParOf" srcId="{31E97B70-E6BB-4753-9984-1ADA0A58077F}" destId="{5FDB718F-9694-4526-9AFA-CD2E200E0FFE}" srcOrd="3" destOrd="0" presId="urn:microsoft.com/office/officeart/2018/2/layout/IconVerticalSolidList"/>
    <dgm:cxn modelId="{13DB907B-BD00-462F-9667-07EE42E7A43C}" type="presParOf" srcId="{F566E95C-5E33-4590-B619-1D97A7589BA2}" destId="{0496C212-BE2A-4CC4-8513-078D5D716FF9}" srcOrd="3" destOrd="0" presId="urn:microsoft.com/office/officeart/2018/2/layout/IconVerticalSolidList"/>
    <dgm:cxn modelId="{28D95815-7056-4359-817E-A025B6FEF2F3}" type="presParOf" srcId="{F566E95C-5E33-4590-B619-1D97A7589BA2}" destId="{CF81E6F9-C921-4FF9-A679-F5AA657A7A3D}" srcOrd="4" destOrd="0" presId="urn:microsoft.com/office/officeart/2018/2/layout/IconVerticalSolidList"/>
    <dgm:cxn modelId="{E5879006-E1E4-476E-A4CD-6C735D6C4BEB}" type="presParOf" srcId="{CF81E6F9-C921-4FF9-A679-F5AA657A7A3D}" destId="{206D6288-C3D1-41E4-A5E2-2A047B92B1BA}" srcOrd="0" destOrd="0" presId="urn:microsoft.com/office/officeart/2018/2/layout/IconVerticalSolidList"/>
    <dgm:cxn modelId="{8A4D4E91-99E2-4422-93CF-9C8FF5FFC306}" type="presParOf" srcId="{CF81E6F9-C921-4FF9-A679-F5AA657A7A3D}" destId="{921337CF-4B11-44C4-9057-F596BFFC3142}" srcOrd="1" destOrd="0" presId="urn:microsoft.com/office/officeart/2018/2/layout/IconVerticalSolidList"/>
    <dgm:cxn modelId="{5E5C338F-3A3D-4CA9-A856-D2F61B96EE43}" type="presParOf" srcId="{CF81E6F9-C921-4FF9-A679-F5AA657A7A3D}" destId="{42A4D33C-0663-4E6A-AF58-8988AE0737E6}" srcOrd="2" destOrd="0" presId="urn:microsoft.com/office/officeart/2018/2/layout/IconVerticalSolidList"/>
    <dgm:cxn modelId="{301346B1-482B-4F43-818D-6C2081C91EF6}" type="presParOf" srcId="{CF81E6F9-C921-4FF9-A679-F5AA657A7A3D}" destId="{CCE58316-2F31-46E0-9CE0-8EEC5D529C6B}" srcOrd="3" destOrd="0" presId="urn:microsoft.com/office/officeart/2018/2/layout/IconVerticalSolidList"/>
    <dgm:cxn modelId="{3F9C6723-7CE5-4A8B-88CC-478327E194D0}" type="presParOf" srcId="{F566E95C-5E33-4590-B619-1D97A7589BA2}" destId="{8822717E-06EA-44FF-B9B6-0781A129067A}" srcOrd="5" destOrd="0" presId="urn:microsoft.com/office/officeart/2018/2/layout/IconVerticalSolidList"/>
    <dgm:cxn modelId="{3CAD620E-7464-4DFD-AA83-AB289645CCDF}" type="presParOf" srcId="{F566E95C-5E33-4590-B619-1D97A7589BA2}" destId="{48776195-5F57-40E0-B8B1-6B3CFD0E33BC}" srcOrd="6" destOrd="0" presId="urn:microsoft.com/office/officeart/2018/2/layout/IconVerticalSolidList"/>
    <dgm:cxn modelId="{5D600092-A12A-4A56-84C8-9F9BA251C31D}" type="presParOf" srcId="{48776195-5F57-40E0-B8B1-6B3CFD0E33BC}" destId="{6D9C2C65-B719-4AC7-B31D-A2682DE11BE4}" srcOrd="0" destOrd="0" presId="urn:microsoft.com/office/officeart/2018/2/layout/IconVerticalSolidList"/>
    <dgm:cxn modelId="{884E0CE2-C8C1-4769-87ED-E036BA078D36}" type="presParOf" srcId="{48776195-5F57-40E0-B8B1-6B3CFD0E33BC}" destId="{C5032512-E0BF-4AD0-9987-640620E2B91D}" srcOrd="1" destOrd="0" presId="urn:microsoft.com/office/officeart/2018/2/layout/IconVerticalSolidList"/>
    <dgm:cxn modelId="{D03513ED-7919-4356-B03A-D5993632825B}" type="presParOf" srcId="{48776195-5F57-40E0-B8B1-6B3CFD0E33BC}" destId="{F1F7D22A-393D-44BE-82F0-CE5F757A474A}" srcOrd="2" destOrd="0" presId="urn:microsoft.com/office/officeart/2018/2/layout/IconVerticalSolidList"/>
    <dgm:cxn modelId="{D6F4A382-95F6-40D1-9B7F-6A7EA05939D3}" type="presParOf" srcId="{48776195-5F57-40E0-B8B1-6B3CFD0E33BC}" destId="{94EA7CF2-6F1F-474E-9E59-5FAAEDB34EC6}" srcOrd="3" destOrd="0" presId="urn:microsoft.com/office/officeart/2018/2/layout/IconVerticalSolidList"/>
    <dgm:cxn modelId="{CE0DCAA6-DB51-439A-A261-91F840400652}" type="presParOf" srcId="{F566E95C-5E33-4590-B619-1D97A7589BA2}" destId="{7EFF04F0-50EE-4308-8D7A-7D8438BC2DA1}" srcOrd="7" destOrd="0" presId="urn:microsoft.com/office/officeart/2018/2/layout/IconVerticalSolidList"/>
    <dgm:cxn modelId="{5F4BF52F-9A90-4B80-AD58-FA956F5EB12B}" type="presParOf" srcId="{F566E95C-5E33-4590-B619-1D97A7589BA2}" destId="{EC2FB282-90BC-4E16-9B2E-E184A87C58A1}" srcOrd="8" destOrd="0" presId="urn:microsoft.com/office/officeart/2018/2/layout/IconVerticalSolidList"/>
    <dgm:cxn modelId="{727DD15B-F1C8-457A-A241-61D743DDC54D}" type="presParOf" srcId="{EC2FB282-90BC-4E16-9B2E-E184A87C58A1}" destId="{96950191-AD09-4BCF-983C-E2C8FF4D7993}" srcOrd="0" destOrd="0" presId="urn:microsoft.com/office/officeart/2018/2/layout/IconVerticalSolidList"/>
    <dgm:cxn modelId="{39448D3D-3150-464D-97FE-A1497EEF9DA6}" type="presParOf" srcId="{EC2FB282-90BC-4E16-9B2E-E184A87C58A1}" destId="{5A906C92-2753-4FFE-9710-8C2EC5090E05}" srcOrd="1" destOrd="0" presId="urn:microsoft.com/office/officeart/2018/2/layout/IconVerticalSolidList"/>
    <dgm:cxn modelId="{AA527012-400E-487E-8334-22A3389A2962}" type="presParOf" srcId="{EC2FB282-90BC-4E16-9B2E-E184A87C58A1}" destId="{1ED4B0B9-2BC8-41DB-AA4C-E84013818C31}" srcOrd="2" destOrd="0" presId="urn:microsoft.com/office/officeart/2018/2/layout/IconVerticalSolidList"/>
    <dgm:cxn modelId="{CB640421-DFED-4A62-8AC2-3DCABB23B527}" type="presParOf" srcId="{EC2FB282-90BC-4E16-9B2E-E184A87C58A1}" destId="{CF30BD11-4824-43AD-BBE9-BEAF77A0112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F15841-118C-4458-BAFD-B00A1D5D9ED9}"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A3DE52F5-6DDA-4E91-AC81-274C743514E0}">
      <dgm:prSet/>
      <dgm:spPr/>
      <dgm:t>
        <a:bodyPr/>
        <a:lstStyle/>
        <a:p>
          <a:r>
            <a:rPr lang="en-US"/>
            <a:t>Active listening</a:t>
          </a:r>
        </a:p>
      </dgm:t>
    </dgm:pt>
    <dgm:pt modelId="{57827520-EF47-4B5D-AA4F-FA7DA15BA59C}" type="parTrans" cxnId="{C984DA51-B5E0-40FF-B88E-BAB2E02EF14B}">
      <dgm:prSet/>
      <dgm:spPr/>
      <dgm:t>
        <a:bodyPr/>
        <a:lstStyle/>
        <a:p>
          <a:endParaRPr lang="en-US"/>
        </a:p>
      </dgm:t>
    </dgm:pt>
    <dgm:pt modelId="{C63CD62F-C5C9-423E-B505-36008361D2FF}" type="sibTrans" cxnId="{C984DA51-B5E0-40FF-B88E-BAB2E02EF14B}">
      <dgm:prSet/>
      <dgm:spPr/>
      <dgm:t>
        <a:bodyPr/>
        <a:lstStyle/>
        <a:p>
          <a:endParaRPr lang="en-US"/>
        </a:p>
      </dgm:t>
    </dgm:pt>
    <dgm:pt modelId="{ABEB51DF-8581-4E48-9B6D-2634696A5B6F}">
      <dgm:prSet/>
      <dgm:spPr/>
      <dgm:t>
        <a:bodyPr/>
        <a:lstStyle/>
        <a:p>
          <a:r>
            <a:rPr lang="en-US"/>
            <a:t>Don't interrupt</a:t>
          </a:r>
        </a:p>
      </dgm:t>
    </dgm:pt>
    <dgm:pt modelId="{AF7A6ABB-F655-42E2-A6CC-CEB589E5D922}" type="parTrans" cxnId="{1BA4EEFC-C802-4DBD-8061-E1305CD10594}">
      <dgm:prSet/>
      <dgm:spPr/>
      <dgm:t>
        <a:bodyPr/>
        <a:lstStyle/>
        <a:p>
          <a:endParaRPr lang="en-US"/>
        </a:p>
      </dgm:t>
    </dgm:pt>
    <dgm:pt modelId="{45970CCB-F3F8-4E68-AD75-D05790B7C6C2}" type="sibTrans" cxnId="{1BA4EEFC-C802-4DBD-8061-E1305CD10594}">
      <dgm:prSet/>
      <dgm:spPr/>
      <dgm:t>
        <a:bodyPr/>
        <a:lstStyle/>
        <a:p>
          <a:endParaRPr lang="en-US"/>
        </a:p>
      </dgm:t>
    </dgm:pt>
    <dgm:pt modelId="{E2141EBC-FC54-4F9C-8762-E0E33F73893F}">
      <dgm:prSet/>
      <dgm:spPr/>
      <dgm:t>
        <a:bodyPr/>
        <a:lstStyle/>
        <a:p>
          <a:r>
            <a:rPr lang="en-US"/>
            <a:t>Empathy</a:t>
          </a:r>
        </a:p>
      </dgm:t>
    </dgm:pt>
    <dgm:pt modelId="{9BD54CA5-3AA6-4DF6-B355-76CEC773E162}" type="parTrans" cxnId="{C2520203-E868-43B5-A312-EC151B23AF3B}">
      <dgm:prSet/>
      <dgm:spPr/>
      <dgm:t>
        <a:bodyPr/>
        <a:lstStyle/>
        <a:p>
          <a:endParaRPr lang="en-US"/>
        </a:p>
      </dgm:t>
    </dgm:pt>
    <dgm:pt modelId="{4FAC78E3-8654-4D8F-8D91-461233C76796}" type="sibTrans" cxnId="{C2520203-E868-43B5-A312-EC151B23AF3B}">
      <dgm:prSet/>
      <dgm:spPr/>
      <dgm:t>
        <a:bodyPr/>
        <a:lstStyle/>
        <a:p>
          <a:endParaRPr lang="en-US"/>
        </a:p>
      </dgm:t>
    </dgm:pt>
    <dgm:pt modelId="{2C72220E-B03C-4882-92F8-A22DD0433BC4}">
      <dgm:prSet/>
      <dgm:spPr/>
      <dgm:t>
        <a:bodyPr/>
        <a:lstStyle/>
        <a:p>
          <a:r>
            <a:rPr lang="en-US"/>
            <a:t>"I can see that this is really hard for you"</a:t>
          </a:r>
        </a:p>
      </dgm:t>
    </dgm:pt>
    <dgm:pt modelId="{F1772C3D-A18C-4AF7-8FDD-F25A58F17BAF}" type="parTrans" cxnId="{223F762A-A47F-4AA8-A6DC-BAABFA429EA6}">
      <dgm:prSet/>
      <dgm:spPr/>
      <dgm:t>
        <a:bodyPr/>
        <a:lstStyle/>
        <a:p>
          <a:endParaRPr lang="en-US"/>
        </a:p>
      </dgm:t>
    </dgm:pt>
    <dgm:pt modelId="{B94CB598-FA53-4C5D-9678-F869F0ACFA8C}" type="sibTrans" cxnId="{223F762A-A47F-4AA8-A6DC-BAABFA429EA6}">
      <dgm:prSet/>
      <dgm:spPr/>
      <dgm:t>
        <a:bodyPr/>
        <a:lstStyle/>
        <a:p>
          <a:endParaRPr lang="en-US"/>
        </a:p>
      </dgm:t>
    </dgm:pt>
    <dgm:pt modelId="{16F051EC-944A-4627-BCEF-5A0C5EC90177}">
      <dgm:prSet/>
      <dgm:spPr/>
      <dgm:t>
        <a:bodyPr/>
        <a:lstStyle/>
        <a:p>
          <a:r>
            <a:rPr lang="en-US"/>
            <a:t>validate</a:t>
          </a:r>
        </a:p>
      </dgm:t>
    </dgm:pt>
    <dgm:pt modelId="{EE1F483A-179C-4BAF-8D81-531B04F6D7FE}" type="parTrans" cxnId="{1576EA25-A1D8-40A0-AF63-3B8DA6B17ABF}">
      <dgm:prSet/>
      <dgm:spPr/>
      <dgm:t>
        <a:bodyPr/>
        <a:lstStyle/>
        <a:p>
          <a:endParaRPr lang="en-US"/>
        </a:p>
      </dgm:t>
    </dgm:pt>
    <dgm:pt modelId="{6D322941-DFA2-4BB3-8C8A-682F9DEBCB01}" type="sibTrans" cxnId="{1576EA25-A1D8-40A0-AF63-3B8DA6B17ABF}">
      <dgm:prSet/>
      <dgm:spPr/>
      <dgm:t>
        <a:bodyPr/>
        <a:lstStyle/>
        <a:p>
          <a:endParaRPr lang="en-US"/>
        </a:p>
      </dgm:t>
    </dgm:pt>
    <dgm:pt modelId="{9A033075-DF4B-4194-8C9A-11761EDED769}">
      <dgm:prSet/>
      <dgm:spPr/>
      <dgm:t>
        <a:bodyPr/>
        <a:lstStyle/>
        <a:p>
          <a:r>
            <a:rPr lang="en-US"/>
            <a:t>Non-judgmental language</a:t>
          </a:r>
        </a:p>
      </dgm:t>
    </dgm:pt>
    <dgm:pt modelId="{1B590B86-F9B6-44CF-81F3-D040D1F0DAEB}" type="parTrans" cxnId="{52186CF1-B129-4345-BAAC-92D04FD2FB49}">
      <dgm:prSet/>
      <dgm:spPr/>
      <dgm:t>
        <a:bodyPr/>
        <a:lstStyle/>
        <a:p>
          <a:endParaRPr lang="en-US"/>
        </a:p>
      </dgm:t>
    </dgm:pt>
    <dgm:pt modelId="{2C4ECD64-B9F6-4F01-A4E4-E5C3ECCB5BB4}" type="sibTrans" cxnId="{52186CF1-B129-4345-BAAC-92D04FD2FB49}">
      <dgm:prSet/>
      <dgm:spPr/>
      <dgm:t>
        <a:bodyPr/>
        <a:lstStyle/>
        <a:p>
          <a:endParaRPr lang="en-US"/>
        </a:p>
      </dgm:t>
    </dgm:pt>
    <dgm:pt modelId="{C3E8DC4B-0F41-449F-80F9-A40E6B359852}">
      <dgm:prSet/>
      <dgm:spPr/>
      <dgm:t>
        <a:bodyPr/>
        <a:lstStyle/>
        <a:p>
          <a:r>
            <a:rPr lang="en-US"/>
            <a:t>Avoid making assumptions</a:t>
          </a:r>
        </a:p>
      </dgm:t>
    </dgm:pt>
    <dgm:pt modelId="{DFD3E6DF-9060-4CE1-9A5D-E08FD32FA2DC}" type="parTrans" cxnId="{63C20EE5-A582-48B4-ACEE-A6BDCA13C137}">
      <dgm:prSet/>
      <dgm:spPr/>
      <dgm:t>
        <a:bodyPr/>
        <a:lstStyle/>
        <a:p>
          <a:endParaRPr lang="en-US"/>
        </a:p>
      </dgm:t>
    </dgm:pt>
    <dgm:pt modelId="{721BEA3A-4BB1-4609-8FDC-B1155AA439BA}" type="sibTrans" cxnId="{63C20EE5-A582-48B4-ACEE-A6BDCA13C137}">
      <dgm:prSet/>
      <dgm:spPr/>
      <dgm:t>
        <a:bodyPr/>
        <a:lstStyle/>
        <a:p>
          <a:endParaRPr lang="en-US"/>
        </a:p>
      </dgm:t>
    </dgm:pt>
    <dgm:pt modelId="{E0CB2EE0-8BC1-484E-9D71-A584C3C7730B}">
      <dgm:prSet/>
      <dgm:spPr/>
      <dgm:t>
        <a:bodyPr/>
        <a:lstStyle/>
        <a:p>
          <a:r>
            <a:rPr lang="en-US"/>
            <a:t>Clarification</a:t>
          </a:r>
        </a:p>
      </dgm:t>
    </dgm:pt>
    <dgm:pt modelId="{CDB81E10-080F-4520-9922-CFEEE1239FDE}" type="parTrans" cxnId="{71416D34-0E05-4497-AB86-B52E00A6036F}">
      <dgm:prSet/>
      <dgm:spPr/>
      <dgm:t>
        <a:bodyPr/>
        <a:lstStyle/>
        <a:p>
          <a:endParaRPr lang="en-US"/>
        </a:p>
      </dgm:t>
    </dgm:pt>
    <dgm:pt modelId="{80F082A3-E669-4C44-A39B-B580D011D736}" type="sibTrans" cxnId="{71416D34-0E05-4497-AB86-B52E00A6036F}">
      <dgm:prSet/>
      <dgm:spPr/>
      <dgm:t>
        <a:bodyPr/>
        <a:lstStyle/>
        <a:p>
          <a:endParaRPr lang="en-US"/>
        </a:p>
      </dgm:t>
    </dgm:pt>
    <dgm:pt modelId="{76BDD95F-5C1D-4130-A619-8C69747765E9}">
      <dgm:prSet/>
      <dgm:spPr/>
      <dgm:t>
        <a:bodyPr/>
        <a:lstStyle/>
        <a:p>
          <a:r>
            <a:rPr lang="en-US"/>
            <a:t>Ask open-ended questions</a:t>
          </a:r>
        </a:p>
      </dgm:t>
    </dgm:pt>
    <dgm:pt modelId="{0D1103F1-BF63-4882-86B3-611E9845E068}" type="parTrans" cxnId="{BBBC9DEC-89DE-414D-A33E-134A37328D73}">
      <dgm:prSet/>
      <dgm:spPr/>
      <dgm:t>
        <a:bodyPr/>
        <a:lstStyle/>
        <a:p>
          <a:endParaRPr lang="en-US"/>
        </a:p>
      </dgm:t>
    </dgm:pt>
    <dgm:pt modelId="{76147AF0-7749-4939-8AD2-1E9C2CF80678}" type="sibTrans" cxnId="{BBBC9DEC-89DE-414D-A33E-134A37328D73}">
      <dgm:prSet/>
      <dgm:spPr/>
      <dgm:t>
        <a:bodyPr/>
        <a:lstStyle/>
        <a:p>
          <a:endParaRPr lang="en-US"/>
        </a:p>
      </dgm:t>
    </dgm:pt>
    <dgm:pt modelId="{44E57E70-FC71-4522-A5DC-A562C00FD176}">
      <dgm:prSet/>
      <dgm:spPr/>
      <dgm:t>
        <a:bodyPr/>
        <a:lstStyle/>
        <a:p>
          <a:r>
            <a:rPr lang="en-US"/>
            <a:t>Avoid leading questions</a:t>
          </a:r>
        </a:p>
      </dgm:t>
    </dgm:pt>
    <dgm:pt modelId="{A9081E1E-5755-4773-8D39-31BB9373A87F}" type="parTrans" cxnId="{ED48755E-2D83-4BAD-891A-9C56AAD4134B}">
      <dgm:prSet/>
      <dgm:spPr/>
      <dgm:t>
        <a:bodyPr/>
        <a:lstStyle/>
        <a:p>
          <a:endParaRPr lang="en-US"/>
        </a:p>
      </dgm:t>
    </dgm:pt>
    <dgm:pt modelId="{539BB6D1-630F-4802-8B4F-88446873FB8F}" type="sibTrans" cxnId="{ED48755E-2D83-4BAD-891A-9C56AAD4134B}">
      <dgm:prSet/>
      <dgm:spPr/>
      <dgm:t>
        <a:bodyPr/>
        <a:lstStyle/>
        <a:p>
          <a:endParaRPr lang="en-US"/>
        </a:p>
      </dgm:t>
    </dgm:pt>
    <dgm:pt modelId="{C2F04345-0D5A-47C6-8AA4-0CE7E8812161}">
      <dgm:prSet/>
      <dgm:spPr/>
      <dgm:t>
        <a:bodyPr/>
        <a:lstStyle/>
        <a:p>
          <a:r>
            <a:rPr lang="en-US"/>
            <a:t>Non-verbal communication</a:t>
          </a:r>
        </a:p>
      </dgm:t>
    </dgm:pt>
    <dgm:pt modelId="{7C15C046-FB63-4911-BFAE-661267ED4D9B}" type="parTrans" cxnId="{6C0B9E2C-ED00-40CD-A1FF-0AF6823BC05C}">
      <dgm:prSet/>
      <dgm:spPr/>
      <dgm:t>
        <a:bodyPr/>
        <a:lstStyle/>
        <a:p>
          <a:endParaRPr lang="en-US"/>
        </a:p>
      </dgm:t>
    </dgm:pt>
    <dgm:pt modelId="{49B42A11-CC29-450C-A4F7-56AFAC8A2E05}" type="sibTrans" cxnId="{6C0B9E2C-ED00-40CD-A1FF-0AF6823BC05C}">
      <dgm:prSet/>
      <dgm:spPr/>
      <dgm:t>
        <a:bodyPr/>
        <a:lstStyle/>
        <a:p>
          <a:endParaRPr lang="en-US"/>
        </a:p>
      </dgm:t>
    </dgm:pt>
    <dgm:pt modelId="{F11623AD-0E8A-4464-81B2-7AA8D6AF553B}">
      <dgm:prSet/>
      <dgm:spPr/>
      <dgm:t>
        <a:bodyPr/>
        <a:lstStyle/>
        <a:p>
          <a:r>
            <a:rPr lang="en-US"/>
            <a:t>Body language and facial expressions</a:t>
          </a:r>
        </a:p>
      </dgm:t>
    </dgm:pt>
    <dgm:pt modelId="{54685414-383C-4608-A145-4A75B4C58422}" type="parTrans" cxnId="{8C9DF85A-87F6-46A3-A4D3-1B3BF4C20479}">
      <dgm:prSet/>
      <dgm:spPr/>
      <dgm:t>
        <a:bodyPr/>
        <a:lstStyle/>
        <a:p>
          <a:endParaRPr lang="en-US"/>
        </a:p>
      </dgm:t>
    </dgm:pt>
    <dgm:pt modelId="{9AA00EF6-2478-4EB5-A0EB-6AF9F4A9F581}" type="sibTrans" cxnId="{8C9DF85A-87F6-46A3-A4D3-1B3BF4C20479}">
      <dgm:prSet/>
      <dgm:spPr/>
      <dgm:t>
        <a:bodyPr/>
        <a:lstStyle/>
        <a:p>
          <a:endParaRPr lang="en-US"/>
        </a:p>
      </dgm:t>
    </dgm:pt>
    <dgm:pt modelId="{726C363C-8146-481C-B016-52DB56A324D3}" type="pres">
      <dgm:prSet presAssocID="{F8F15841-118C-4458-BAFD-B00A1D5D9ED9}" presName="diagram" presStyleCnt="0">
        <dgm:presLayoutVars>
          <dgm:dir/>
          <dgm:resizeHandles val="exact"/>
        </dgm:presLayoutVars>
      </dgm:prSet>
      <dgm:spPr/>
    </dgm:pt>
    <dgm:pt modelId="{BA261D40-DDFE-4273-A54D-B32AF7FAB8FD}" type="pres">
      <dgm:prSet presAssocID="{A3DE52F5-6DDA-4E91-AC81-274C743514E0}" presName="node" presStyleLbl="node1" presStyleIdx="0" presStyleCnt="5">
        <dgm:presLayoutVars>
          <dgm:bulletEnabled val="1"/>
        </dgm:presLayoutVars>
      </dgm:prSet>
      <dgm:spPr/>
    </dgm:pt>
    <dgm:pt modelId="{70856DE4-43DE-4B07-AE9A-526F2E7D4DEF}" type="pres">
      <dgm:prSet presAssocID="{C63CD62F-C5C9-423E-B505-36008361D2FF}" presName="sibTrans" presStyleCnt="0"/>
      <dgm:spPr/>
    </dgm:pt>
    <dgm:pt modelId="{E3C0A927-1F92-484D-960B-9D393B596C38}" type="pres">
      <dgm:prSet presAssocID="{E2141EBC-FC54-4F9C-8762-E0E33F73893F}" presName="node" presStyleLbl="node1" presStyleIdx="1" presStyleCnt="5">
        <dgm:presLayoutVars>
          <dgm:bulletEnabled val="1"/>
        </dgm:presLayoutVars>
      </dgm:prSet>
      <dgm:spPr/>
    </dgm:pt>
    <dgm:pt modelId="{05EF19F5-5E5B-4B28-9C03-25CAD8181127}" type="pres">
      <dgm:prSet presAssocID="{4FAC78E3-8654-4D8F-8D91-461233C76796}" presName="sibTrans" presStyleCnt="0"/>
      <dgm:spPr/>
    </dgm:pt>
    <dgm:pt modelId="{B3F865A3-7021-4BB1-AF4D-A9C932F52F38}" type="pres">
      <dgm:prSet presAssocID="{9A033075-DF4B-4194-8C9A-11761EDED769}" presName="node" presStyleLbl="node1" presStyleIdx="2" presStyleCnt="5">
        <dgm:presLayoutVars>
          <dgm:bulletEnabled val="1"/>
        </dgm:presLayoutVars>
      </dgm:prSet>
      <dgm:spPr/>
    </dgm:pt>
    <dgm:pt modelId="{8FA9CFBC-6FC5-4C15-A91C-947F9D2EB458}" type="pres">
      <dgm:prSet presAssocID="{2C4ECD64-B9F6-4F01-A4E4-E5C3ECCB5BB4}" presName="sibTrans" presStyleCnt="0"/>
      <dgm:spPr/>
    </dgm:pt>
    <dgm:pt modelId="{9773F229-3B88-4681-B96A-40464B2FBD4A}" type="pres">
      <dgm:prSet presAssocID="{E0CB2EE0-8BC1-484E-9D71-A584C3C7730B}" presName="node" presStyleLbl="node1" presStyleIdx="3" presStyleCnt="5">
        <dgm:presLayoutVars>
          <dgm:bulletEnabled val="1"/>
        </dgm:presLayoutVars>
      </dgm:prSet>
      <dgm:spPr/>
    </dgm:pt>
    <dgm:pt modelId="{1A4799C8-C4E6-49E6-810A-BFE6E3111F9D}" type="pres">
      <dgm:prSet presAssocID="{80F082A3-E669-4C44-A39B-B580D011D736}" presName="sibTrans" presStyleCnt="0"/>
      <dgm:spPr/>
    </dgm:pt>
    <dgm:pt modelId="{B664DE72-26A2-4383-9D0B-49E1A65C7E25}" type="pres">
      <dgm:prSet presAssocID="{C2F04345-0D5A-47C6-8AA4-0CE7E8812161}" presName="node" presStyleLbl="node1" presStyleIdx="4" presStyleCnt="5">
        <dgm:presLayoutVars>
          <dgm:bulletEnabled val="1"/>
        </dgm:presLayoutVars>
      </dgm:prSet>
      <dgm:spPr/>
    </dgm:pt>
  </dgm:ptLst>
  <dgm:cxnLst>
    <dgm:cxn modelId="{C2520203-E868-43B5-A312-EC151B23AF3B}" srcId="{F8F15841-118C-4458-BAFD-B00A1D5D9ED9}" destId="{E2141EBC-FC54-4F9C-8762-E0E33F73893F}" srcOrd="1" destOrd="0" parTransId="{9BD54CA5-3AA6-4DF6-B355-76CEC773E162}" sibTransId="{4FAC78E3-8654-4D8F-8D91-461233C76796}"/>
    <dgm:cxn modelId="{CC80370C-8161-4C25-835D-218831EBFE69}" type="presOf" srcId="{E0CB2EE0-8BC1-484E-9D71-A584C3C7730B}" destId="{9773F229-3B88-4681-B96A-40464B2FBD4A}" srcOrd="0" destOrd="0" presId="urn:microsoft.com/office/officeart/2005/8/layout/default"/>
    <dgm:cxn modelId="{1C459311-C03B-4321-96A0-5B72D00BCC64}" type="presOf" srcId="{16F051EC-944A-4627-BCEF-5A0C5EC90177}" destId="{E3C0A927-1F92-484D-960B-9D393B596C38}" srcOrd="0" destOrd="2" presId="urn:microsoft.com/office/officeart/2005/8/layout/default"/>
    <dgm:cxn modelId="{1576EA25-A1D8-40A0-AF63-3B8DA6B17ABF}" srcId="{E2141EBC-FC54-4F9C-8762-E0E33F73893F}" destId="{16F051EC-944A-4627-BCEF-5A0C5EC90177}" srcOrd="1" destOrd="0" parTransId="{EE1F483A-179C-4BAF-8D81-531B04F6D7FE}" sibTransId="{6D322941-DFA2-4BB3-8C8A-682F9DEBCB01}"/>
    <dgm:cxn modelId="{098DC027-4013-4B15-8405-0B77527375D7}" type="presOf" srcId="{44E57E70-FC71-4522-A5DC-A562C00FD176}" destId="{9773F229-3B88-4681-B96A-40464B2FBD4A}" srcOrd="0" destOrd="2" presId="urn:microsoft.com/office/officeart/2005/8/layout/default"/>
    <dgm:cxn modelId="{223F762A-A47F-4AA8-A6DC-BAABFA429EA6}" srcId="{E2141EBC-FC54-4F9C-8762-E0E33F73893F}" destId="{2C72220E-B03C-4882-92F8-A22DD0433BC4}" srcOrd="0" destOrd="0" parTransId="{F1772C3D-A18C-4AF7-8FDD-F25A58F17BAF}" sibTransId="{B94CB598-FA53-4C5D-9678-F869F0ACFA8C}"/>
    <dgm:cxn modelId="{6C0B9E2C-ED00-40CD-A1FF-0AF6823BC05C}" srcId="{F8F15841-118C-4458-BAFD-B00A1D5D9ED9}" destId="{C2F04345-0D5A-47C6-8AA4-0CE7E8812161}" srcOrd="4" destOrd="0" parTransId="{7C15C046-FB63-4911-BFAE-661267ED4D9B}" sibTransId="{49B42A11-CC29-450C-A4F7-56AFAC8A2E05}"/>
    <dgm:cxn modelId="{4903EC2F-94CE-4956-A3E8-8F4FC1F2BF59}" type="presOf" srcId="{A3DE52F5-6DDA-4E91-AC81-274C743514E0}" destId="{BA261D40-DDFE-4273-A54D-B32AF7FAB8FD}" srcOrd="0" destOrd="0" presId="urn:microsoft.com/office/officeart/2005/8/layout/default"/>
    <dgm:cxn modelId="{71416D34-0E05-4497-AB86-B52E00A6036F}" srcId="{F8F15841-118C-4458-BAFD-B00A1D5D9ED9}" destId="{E0CB2EE0-8BC1-484E-9D71-A584C3C7730B}" srcOrd="3" destOrd="0" parTransId="{CDB81E10-080F-4520-9922-CFEEE1239FDE}" sibTransId="{80F082A3-E669-4C44-A39B-B580D011D736}"/>
    <dgm:cxn modelId="{ED48755E-2D83-4BAD-891A-9C56AAD4134B}" srcId="{E0CB2EE0-8BC1-484E-9D71-A584C3C7730B}" destId="{44E57E70-FC71-4522-A5DC-A562C00FD176}" srcOrd="1" destOrd="0" parTransId="{A9081E1E-5755-4773-8D39-31BB9373A87F}" sibTransId="{539BB6D1-630F-4802-8B4F-88446873FB8F}"/>
    <dgm:cxn modelId="{AFF0765E-FA23-4399-B1F3-27E2A348B397}" type="presOf" srcId="{76BDD95F-5C1D-4130-A619-8C69747765E9}" destId="{9773F229-3B88-4681-B96A-40464B2FBD4A}" srcOrd="0" destOrd="1" presId="urn:microsoft.com/office/officeart/2005/8/layout/default"/>
    <dgm:cxn modelId="{7E57664A-9B09-4A97-B2AB-B2DFD22F04F9}" type="presOf" srcId="{ABEB51DF-8581-4E48-9B6D-2634696A5B6F}" destId="{BA261D40-DDFE-4273-A54D-B32AF7FAB8FD}" srcOrd="0" destOrd="1" presId="urn:microsoft.com/office/officeart/2005/8/layout/default"/>
    <dgm:cxn modelId="{C984DA51-B5E0-40FF-B88E-BAB2E02EF14B}" srcId="{F8F15841-118C-4458-BAFD-B00A1D5D9ED9}" destId="{A3DE52F5-6DDA-4E91-AC81-274C743514E0}" srcOrd="0" destOrd="0" parTransId="{57827520-EF47-4B5D-AA4F-FA7DA15BA59C}" sibTransId="{C63CD62F-C5C9-423E-B505-36008361D2FF}"/>
    <dgm:cxn modelId="{B1085052-FCD9-4755-B924-16E2C83C0F4B}" type="presOf" srcId="{F8F15841-118C-4458-BAFD-B00A1D5D9ED9}" destId="{726C363C-8146-481C-B016-52DB56A324D3}" srcOrd="0" destOrd="0" presId="urn:microsoft.com/office/officeart/2005/8/layout/default"/>
    <dgm:cxn modelId="{BE47AD56-7870-4508-A811-D796708882C9}" type="presOf" srcId="{F11623AD-0E8A-4464-81B2-7AA8D6AF553B}" destId="{B664DE72-26A2-4383-9D0B-49E1A65C7E25}" srcOrd="0" destOrd="1" presId="urn:microsoft.com/office/officeart/2005/8/layout/default"/>
    <dgm:cxn modelId="{D7592477-381E-44ED-A130-C1BE293245CA}" type="presOf" srcId="{2C72220E-B03C-4882-92F8-A22DD0433BC4}" destId="{E3C0A927-1F92-484D-960B-9D393B596C38}" srcOrd="0" destOrd="1" presId="urn:microsoft.com/office/officeart/2005/8/layout/default"/>
    <dgm:cxn modelId="{8C9DF85A-87F6-46A3-A4D3-1B3BF4C20479}" srcId="{C2F04345-0D5A-47C6-8AA4-0CE7E8812161}" destId="{F11623AD-0E8A-4464-81B2-7AA8D6AF553B}" srcOrd="0" destOrd="0" parTransId="{54685414-383C-4608-A145-4A75B4C58422}" sibTransId="{9AA00EF6-2478-4EB5-A0EB-6AF9F4A9F581}"/>
    <dgm:cxn modelId="{97AD48BB-ACC7-4ED4-8707-D305CC11EB14}" type="presOf" srcId="{C2F04345-0D5A-47C6-8AA4-0CE7E8812161}" destId="{B664DE72-26A2-4383-9D0B-49E1A65C7E25}" srcOrd="0" destOrd="0" presId="urn:microsoft.com/office/officeart/2005/8/layout/default"/>
    <dgm:cxn modelId="{63C20EE5-A582-48B4-ACEE-A6BDCA13C137}" srcId="{9A033075-DF4B-4194-8C9A-11761EDED769}" destId="{C3E8DC4B-0F41-449F-80F9-A40E6B359852}" srcOrd="0" destOrd="0" parTransId="{DFD3E6DF-9060-4CE1-9A5D-E08FD32FA2DC}" sibTransId="{721BEA3A-4BB1-4609-8FDC-B1155AA439BA}"/>
    <dgm:cxn modelId="{971182E7-BD0C-4B0C-B946-1F4B7F6B1856}" type="presOf" srcId="{C3E8DC4B-0F41-449F-80F9-A40E6B359852}" destId="{B3F865A3-7021-4BB1-AF4D-A9C932F52F38}" srcOrd="0" destOrd="1" presId="urn:microsoft.com/office/officeart/2005/8/layout/default"/>
    <dgm:cxn modelId="{BBBC9DEC-89DE-414D-A33E-134A37328D73}" srcId="{E0CB2EE0-8BC1-484E-9D71-A584C3C7730B}" destId="{76BDD95F-5C1D-4130-A619-8C69747765E9}" srcOrd="0" destOrd="0" parTransId="{0D1103F1-BF63-4882-86B3-611E9845E068}" sibTransId="{76147AF0-7749-4939-8AD2-1E9C2CF80678}"/>
    <dgm:cxn modelId="{52186CF1-B129-4345-BAAC-92D04FD2FB49}" srcId="{F8F15841-118C-4458-BAFD-B00A1D5D9ED9}" destId="{9A033075-DF4B-4194-8C9A-11761EDED769}" srcOrd="2" destOrd="0" parTransId="{1B590B86-F9B6-44CF-81F3-D040D1F0DAEB}" sibTransId="{2C4ECD64-B9F6-4F01-A4E4-E5C3ECCB5BB4}"/>
    <dgm:cxn modelId="{1FB862F9-C17E-4683-AFD4-2CD437A06C2F}" type="presOf" srcId="{E2141EBC-FC54-4F9C-8762-E0E33F73893F}" destId="{E3C0A927-1F92-484D-960B-9D393B596C38}" srcOrd="0" destOrd="0" presId="urn:microsoft.com/office/officeart/2005/8/layout/default"/>
    <dgm:cxn modelId="{41C153FB-1161-491C-96B3-575695AF86D8}" type="presOf" srcId="{9A033075-DF4B-4194-8C9A-11761EDED769}" destId="{B3F865A3-7021-4BB1-AF4D-A9C932F52F38}" srcOrd="0" destOrd="0" presId="urn:microsoft.com/office/officeart/2005/8/layout/default"/>
    <dgm:cxn modelId="{1BA4EEFC-C802-4DBD-8061-E1305CD10594}" srcId="{A3DE52F5-6DDA-4E91-AC81-274C743514E0}" destId="{ABEB51DF-8581-4E48-9B6D-2634696A5B6F}" srcOrd="0" destOrd="0" parTransId="{AF7A6ABB-F655-42E2-A6CC-CEB589E5D922}" sibTransId="{45970CCB-F3F8-4E68-AD75-D05790B7C6C2}"/>
    <dgm:cxn modelId="{EF004E42-CC59-4460-BA7C-172308F52FDB}" type="presParOf" srcId="{726C363C-8146-481C-B016-52DB56A324D3}" destId="{BA261D40-DDFE-4273-A54D-B32AF7FAB8FD}" srcOrd="0" destOrd="0" presId="urn:microsoft.com/office/officeart/2005/8/layout/default"/>
    <dgm:cxn modelId="{C1B4487C-2968-4547-936F-35417E5D53BE}" type="presParOf" srcId="{726C363C-8146-481C-B016-52DB56A324D3}" destId="{70856DE4-43DE-4B07-AE9A-526F2E7D4DEF}" srcOrd="1" destOrd="0" presId="urn:microsoft.com/office/officeart/2005/8/layout/default"/>
    <dgm:cxn modelId="{163E0505-7492-403B-9015-AACC7BC65832}" type="presParOf" srcId="{726C363C-8146-481C-B016-52DB56A324D3}" destId="{E3C0A927-1F92-484D-960B-9D393B596C38}" srcOrd="2" destOrd="0" presId="urn:microsoft.com/office/officeart/2005/8/layout/default"/>
    <dgm:cxn modelId="{56E6631E-42B2-4ADF-B40D-3681248BCB77}" type="presParOf" srcId="{726C363C-8146-481C-B016-52DB56A324D3}" destId="{05EF19F5-5E5B-4B28-9C03-25CAD8181127}" srcOrd="3" destOrd="0" presId="urn:microsoft.com/office/officeart/2005/8/layout/default"/>
    <dgm:cxn modelId="{C9A193D0-B892-4CAD-A993-CB614F49C0BD}" type="presParOf" srcId="{726C363C-8146-481C-B016-52DB56A324D3}" destId="{B3F865A3-7021-4BB1-AF4D-A9C932F52F38}" srcOrd="4" destOrd="0" presId="urn:microsoft.com/office/officeart/2005/8/layout/default"/>
    <dgm:cxn modelId="{AB75B1D7-DFBF-49B4-880D-57C187F98A64}" type="presParOf" srcId="{726C363C-8146-481C-B016-52DB56A324D3}" destId="{8FA9CFBC-6FC5-4C15-A91C-947F9D2EB458}" srcOrd="5" destOrd="0" presId="urn:microsoft.com/office/officeart/2005/8/layout/default"/>
    <dgm:cxn modelId="{08108D9D-7C65-4CA6-AA71-1F990EAAD392}" type="presParOf" srcId="{726C363C-8146-481C-B016-52DB56A324D3}" destId="{9773F229-3B88-4681-B96A-40464B2FBD4A}" srcOrd="6" destOrd="0" presId="urn:microsoft.com/office/officeart/2005/8/layout/default"/>
    <dgm:cxn modelId="{F403AD4B-21A5-4C0E-AEC6-CD3B5FED0731}" type="presParOf" srcId="{726C363C-8146-481C-B016-52DB56A324D3}" destId="{1A4799C8-C4E6-49E6-810A-BFE6E3111F9D}" srcOrd="7" destOrd="0" presId="urn:microsoft.com/office/officeart/2005/8/layout/default"/>
    <dgm:cxn modelId="{20BE1D80-D52A-4F48-80C1-503B96028F70}" type="presParOf" srcId="{726C363C-8146-481C-B016-52DB56A324D3}" destId="{B664DE72-26A2-4383-9D0B-49E1A65C7E2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F7FDB2-634B-4845-AE26-27AA33218A95}"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CC27CB6E-0FEA-4E95-B63A-BBBBCC112EB0}">
      <dgm:prSet/>
      <dgm:spPr/>
      <dgm:t>
        <a:bodyPr/>
        <a:lstStyle/>
        <a:p>
          <a:r>
            <a:rPr lang="en-US" b="1" i="1" dirty="0"/>
            <a:t>Stay Calm</a:t>
          </a:r>
          <a:r>
            <a:rPr lang="en-US" dirty="0"/>
            <a:t>: Maintain your composure, as your demeanor can influence the emotional climate of the situation.</a:t>
          </a:r>
        </a:p>
      </dgm:t>
    </dgm:pt>
    <dgm:pt modelId="{DCB3CDDF-1DBC-44A5-825D-AAC6678F6D4B}" type="parTrans" cxnId="{5E2DFA5E-72DB-4234-901F-641D6D3D3D5E}">
      <dgm:prSet/>
      <dgm:spPr/>
      <dgm:t>
        <a:bodyPr/>
        <a:lstStyle/>
        <a:p>
          <a:endParaRPr lang="en-US"/>
        </a:p>
      </dgm:t>
    </dgm:pt>
    <dgm:pt modelId="{5235145D-2F6E-492A-8916-12F1EEA9F93E}" type="sibTrans" cxnId="{5E2DFA5E-72DB-4234-901F-641D6D3D3D5E}">
      <dgm:prSet/>
      <dgm:spPr/>
      <dgm:t>
        <a:bodyPr/>
        <a:lstStyle/>
        <a:p>
          <a:endParaRPr lang="en-US"/>
        </a:p>
      </dgm:t>
    </dgm:pt>
    <dgm:pt modelId="{54F4C60F-FE6F-4E40-8FF6-31109530B0EB}">
      <dgm:prSet/>
      <dgm:spPr/>
      <dgm:t>
        <a:bodyPr/>
        <a:lstStyle/>
        <a:p>
          <a:r>
            <a:rPr lang="en-US" b="1" i="1"/>
            <a:t>Use Verbal De-escalation:</a:t>
          </a:r>
          <a:r>
            <a:rPr lang="en-US"/>
            <a:t> Engage in calm and empathetic verbal communication to soothe heightened emotions.</a:t>
          </a:r>
        </a:p>
      </dgm:t>
    </dgm:pt>
    <dgm:pt modelId="{12C296A2-DFE1-4747-AC77-84226B8CA936}" type="parTrans" cxnId="{2A92D182-019E-4060-87AA-E7443F126F77}">
      <dgm:prSet/>
      <dgm:spPr/>
      <dgm:t>
        <a:bodyPr/>
        <a:lstStyle/>
        <a:p>
          <a:endParaRPr lang="en-US"/>
        </a:p>
      </dgm:t>
    </dgm:pt>
    <dgm:pt modelId="{8D06A32A-A8DE-4B60-AA3B-7432C7F9DA66}" type="sibTrans" cxnId="{2A92D182-019E-4060-87AA-E7443F126F77}">
      <dgm:prSet/>
      <dgm:spPr/>
      <dgm:t>
        <a:bodyPr/>
        <a:lstStyle/>
        <a:p>
          <a:endParaRPr lang="en-US"/>
        </a:p>
      </dgm:t>
    </dgm:pt>
    <dgm:pt modelId="{73BFE164-109B-47AD-B3E2-D212332B6787}">
      <dgm:prSet/>
      <dgm:spPr/>
      <dgm:t>
        <a:bodyPr/>
        <a:lstStyle/>
        <a:p>
          <a:r>
            <a:rPr lang="en-US" b="1" i="1"/>
            <a:t>Respect Personal Space</a:t>
          </a:r>
          <a:r>
            <a:rPr lang="en-US"/>
            <a:t>: Avoid crowding or making sudden movements that might increase tension.</a:t>
          </a:r>
        </a:p>
      </dgm:t>
    </dgm:pt>
    <dgm:pt modelId="{EEF21B4E-ED89-4D62-8C49-C0A94CE9CA3A}" type="parTrans" cxnId="{CA1CAD47-8715-4DA7-85A1-83F6585D4344}">
      <dgm:prSet/>
      <dgm:spPr/>
      <dgm:t>
        <a:bodyPr/>
        <a:lstStyle/>
        <a:p>
          <a:endParaRPr lang="en-US"/>
        </a:p>
      </dgm:t>
    </dgm:pt>
    <dgm:pt modelId="{7D4E0AF5-A61A-4833-8CE1-06466E328646}" type="sibTrans" cxnId="{CA1CAD47-8715-4DA7-85A1-83F6585D4344}">
      <dgm:prSet/>
      <dgm:spPr/>
      <dgm:t>
        <a:bodyPr/>
        <a:lstStyle/>
        <a:p>
          <a:endParaRPr lang="en-US"/>
        </a:p>
      </dgm:t>
    </dgm:pt>
    <dgm:pt modelId="{FE64C91A-71BC-4482-990D-9C957B4499BA}">
      <dgm:prSet/>
      <dgm:spPr/>
      <dgm:t>
        <a:bodyPr/>
        <a:lstStyle/>
        <a:p>
          <a:r>
            <a:rPr lang="en-US" b="1" i="1"/>
            <a:t>Involve a Support Person</a:t>
          </a:r>
          <a:r>
            <a:rPr lang="en-US"/>
            <a:t>: If appropriate and possible, involve a support person or a mental health professional to help manage the crisis.</a:t>
          </a:r>
        </a:p>
      </dgm:t>
    </dgm:pt>
    <dgm:pt modelId="{0D0D1EDC-8A0F-4262-8FB9-32AB6DD25D87}" type="parTrans" cxnId="{248E95C3-BFCC-4356-9D6E-17ABEEDF7527}">
      <dgm:prSet/>
      <dgm:spPr/>
      <dgm:t>
        <a:bodyPr/>
        <a:lstStyle/>
        <a:p>
          <a:endParaRPr lang="en-US"/>
        </a:p>
      </dgm:t>
    </dgm:pt>
    <dgm:pt modelId="{3BB55CB1-48DA-423F-A5B1-709474576432}" type="sibTrans" cxnId="{248E95C3-BFCC-4356-9D6E-17ABEEDF7527}">
      <dgm:prSet/>
      <dgm:spPr/>
      <dgm:t>
        <a:bodyPr/>
        <a:lstStyle/>
        <a:p>
          <a:endParaRPr lang="en-US"/>
        </a:p>
      </dgm:t>
    </dgm:pt>
    <dgm:pt modelId="{C5CE1306-413A-41A5-B055-33A075723878}">
      <dgm:prSet/>
      <dgm:spPr/>
      <dgm:t>
        <a:bodyPr/>
        <a:lstStyle/>
        <a:p>
          <a:r>
            <a:rPr lang="en-US" b="1" i="1"/>
            <a:t>Maintain a Safety Plan:</a:t>
          </a:r>
          <a:r>
            <a:rPr lang="en-US"/>
            <a:t> Develop and follow a safety plan that includes protocols for handling crisis situations while ensuring the safety of all involved parties.</a:t>
          </a:r>
        </a:p>
      </dgm:t>
    </dgm:pt>
    <dgm:pt modelId="{669B9260-32ED-4AFB-B4CD-BE083E580917}" type="parTrans" cxnId="{FC577A4D-6870-4927-888F-4E14F4EF2EAA}">
      <dgm:prSet/>
      <dgm:spPr/>
      <dgm:t>
        <a:bodyPr/>
        <a:lstStyle/>
        <a:p>
          <a:endParaRPr lang="en-US"/>
        </a:p>
      </dgm:t>
    </dgm:pt>
    <dgm:pt modelId="{5AD5DC77-1D1C-48A1-AE62-741F7C484612}" type="sibTrans" cxnId="{FC577A4D-6870-4927-888F-4E14F4EF2EAA}">
      <dgm:prSet/>
      <dgm:spPr/>
      <dgm:t>
        <a:bodyPr/>
        <a:lstStyle/>
        <a:p>
          <a:endParaRPr lang="en-US"/>
        </a:p>
      </dgm:t>
    </dgm:pt>
    <dgm:pt modelId="{89E8BEC4-FB5E-46E0-9498-369C235E6F6D}" type="pres">
      <dgm:prSet presAssocID="{35F7FDB2-634B-4845-AE26-27AA33218A95}" presName="Name0" presStyleCnt="0">
        <dgm:presLayoutVars>
          <dgm:dir/>
          <dgm:resizeHandles val="exact"/>
        </dgm:presLayoutVars>
      </dgm:prSet>
      <dgm:spPr/>
    </dgm:pt>
    <dgm:pt modelId="{52EA368C-8C3C-4247-845B-7ED31D1F90E6}" type="pres">
      <dgm:prSet presAssocID="{CC27CB6E-0FEA-4E95-B63A-BBBBCC112EB0}" presName="node" presStyleLbl="node1" presStyleIdx="0" presStyleCnt="5">
        <dgm:presLayoutVars>
          <dgm:bulletEnabled val="1"/>
        </dgm:presLayoutVars>
      </dgm:prSet>
      <dgm:spPr/>
    </dgm:pt>
    <dgm:pt modelId="{0F01E238-7407-4B56-BF97-1A1B54DFB6D7}" type="pres">
      <dgm:prSet presAssocID="{5235145D-2F6E-492A-8916-12F1EEA9F93E}" presName="sibTrans" presStyleLbl="sibTrans1D1" presStyleIdx="0" presStyleCnt="4"/>
      <dgm:spPr/>
    </dgm:pt>
    <dgm:pt modelId="{E1812A95-1698-42E4-9EE1-501D2DA4C230}" type="pres">
      <dgm:prSet presAssocID="{5235145D-2F6E-492A-8916-12F1EEA9F93E}" presName="connectorText" presStyleLbl="sibTrans1D1" presStyleIdx="0" presStyleCnt="4"/>
      <dgm:spPr/>
    </dgm:pt>
    <dgm:pt modelId="{D2587E06-16B3-4017-B8D0-137F78D9C322}" type="pres">
      <dgm:prSet presAssocID="{54F4C60F-FE6F-4E40-8FF6-31109530B0EB}" presName="node" presStyleLbl="node1" presStyleIdx="1" presStyleCnt="5">
        <dgm:presLayoutVars>
          <dgm:bulletEnabled val="1"/>
        </dgm:presLayoutVars>
      </dgm:prSet>
      <dgm:spPr/>
    </dgm:pt>
    <dgm:pt modelId="{AC545CB0-B675-4D32-A095-D767FD1010AD}" type="pres">
      <dgm:prSet presAssocID="{8D06A32A-A8DE-4B60-AA3B-7432C7F9DA66}" presName="sibTrans" presStyleLbl="sibTrans1D1" presStyleIdx="1" presStyleCnt="4"/>
      <dgm:spPr/>
    </dgm:pt>
    <dgm:pt modelId="{FCED0925-FE63-4AD0-A2AB-DE8E96C6B222}" type="pres">
      <dgm:prSet presAssocID="{8D06A32A-A8DE-4B60-AA3B-7432C7F9DA66}" presName="connectorText" presStyleLbl="sibTrans1D1" presStyleIdx="1" presStyleCnt="4"/>
      <dgm:spPr/>
    </dgm:pt>
    <dgm:pt modelId="{479A0A4E-E60C-4032-A556-EF87803F603D}" type="pres">
      <dgm:prSet presAssocID="{73BFE164-109B-47AD-B3E2-D212332B6787}" presName="node" presStyleLbl="node1" presStyleIdx="2" presStyleCnt="5">
        <dgm:presLayoutVars>
          <dgm:bulletEnabled val="1"/>
        </dgm:presLayoutVars>
      </dgm:prSet>
      <dgm:spPr/>
    </dgm:pt>
    <dgm:pt modelId="{FB3ADCD0-463D-4A6E-8D69-7AC318FDDD1E}" type="pres">
      <dgm:prSet presAssocID="{7D4E0AF5-A61A-4833-8CE1-06466E328646}" presName="sibTrans" presStyleLbl="sibTrans1D1" presStyleIdx="2" presStyleCnt="4"/>
      <dgm:spPr/>
    </dgm:pt>
    <dgm:pt modelId="{74F9EFFE-9423-454D-BFC7-ACEDBF4B1D64}" type="pres">
      <dgm:prSet presAssocID="{7D4E0AF5-A61A-4833-8CE1-06466E328646}" presName="connectorText" presStyleLbl="sibTrans1D1" presStyleIdx="2" presStyleCnt="4"/>
      <dgm:spPr/>
    </dgm:pt>
    <dgm:pt modelId="{07A9D7AE-197E-4E7D-A88C-FA0497F4AED4}" type="pres">
      <dgm:prSet presAssocID="{FE64C91A-71BC-4482-990D-9C957B4499BA}" presName="node" presStyleLbl="node1" presStyleIdx="3" presStyleCnt="5">
        <dgm:presLayoutVars>
          <dgm:bulletEnabled val="1"/>
        </dgm:presLayoutVars>
      </dgm:prSet>
      <dgm:spPr/>
    </dgm:pt>
    <dgm:pt modelId="{1307B2FA-1D5E-42F1-8B9B-0CD44B946349}" type="pres">
      <dgm:prSet presAssocID="{3BB55CB1-48DA-423F-A5B1-709474576432}" presName="sibTrans" presStyleLbl="sibTrans1D1" presStyleIdx="3" presStyleCnt="4"/>
      <dgm:spPr/>
    </dgm:pt>
    <dgm:pt modelId="{4ADDA3B9-1C22-4762-928F-6209258F2E80}" type="pres">
      <dgm:prSet presAssocID="{3BB55CB1-48DA-423F-A5B1-709474576432}" presName="connectorText" presStyleLbl="sibTrans1D1" presStyleIdx="3" presStyleCnt="4"/>
      <dgm:spPr/>
    </dgm:pt>
    <dgm:pt modelId="{5A8ED313-1F51-4222-AAE0-9D0E3CAB6094}" type="pres">
      <dgm:prSet presAssocID="{C5CE1306-413A-41A5-B055-33A075723878}" presName="node" presStyleLbl="node1" presStyleIdx="4" presStyleCnt="5">
        <dgm:presLayoutVars>
          <dgm:bulletEnabled val="1"/>
        </dgm:presLayoutVars>
      </dgm:prSet>
      <dgm:spPr/>
    </dgm:pt>
  </dgm:ptLst>
  <dgm:cxnLst>
    <dgm:cxn modelId="{19DAD60B-50EB-430B-85D9-286291E69BB4}" type="presOf" srcId="{35F7FDB2-634B-4845-AE26-27AA33218A95}" destId="{89E8BEC4-FB5E-46E0-9498-369C235E6F6D}" srcOrd="0" destOrd="0" presId="urn:microsoft.com/office/officeart/2016/7/layout/RepeatingBendingProcessNew"/>
    <dgm:cxn modelId="{476E7D0C-2729-4E82-90EE-90EE029A0BDC}" type="presOf" srcId="{5235145D-2F6E-492A-8916-12F1EEA9F93E}" destId="{E1812A95-1698-42E4-9EE1-501D2DA4C230}" srcOrd="1" destOrd="0" presId="urn:microsoft.com/office/officeart/2016/7/layout/RepeatingBendingProcessNew"/>
    <dgm:cxn modelId="{50657F5E-F14B-43B9-8482-42E7EF4BD94F}" type="presOf" srcId="{FE64C91A-71BC-4482-990D-9C957B4499BA}" destId="{07A9D7AE-197E-4E7D-A88C-FA0497F4AED4}" srcOrd="0" destOrd="0" presId="urn:microsoft.com/office/officeart/2016/7/layout/RepeatingBendingProcessNew"/>
    <dgm:cxn modelId="{5E2DFA5E-72DB-4234-901F-641D6D3D3D5E}" srcId="{35F7FDB2-634B-4845-AE26-27AA33218A95}" destId="{CC27CB6E-0FEA-4E95-B63A-BBBBCC112EB0}" srcOrd="0" destOrd="0" parTransId="{DCB3CDDF-1DBC-44A5-825D-AAC6678F6D4B}" sibTransId="{5235145D-2F6E-492A-8916-12F1EEA9F93E}"/>
    <dgm:cxn modelId="{4149F842-0637-4C84-8711-EE77A69005E5}" type="presOf" srcId="{54F4C60F-FE6F-4E40-8FF6-31109530B0EB}" destId="{D2587E06-16B3-4017-B8D0-137F78D9C322}" srcOrd="0" destOrd="0" presId="urn:microsoft.com/office/officeart/2016/7/layout/RepeatingBendingProcessNew"/>
    <dgm:cxn modelId="{2E4A9563-C955-4C4B-949C-9BDC58C11067}" type="presOf" srcId="{7D4E0AF5-A61A-4833-8CE1-06466E328646}" destId="{74F9EFFE-9423-454D-BFC7-ACEDBF4B1D64}" srcOrd="1" destOrd="0" presId="urn:microsoft.com/office/officeart/2016/7/layout/RepeatingBendingProcessNew"/>
    <dgm:cxn modelId="{CA1CAD47-8715-4DA7-85A1-83F6585D4344}" srcId="{35F7FDB2-634B-4845-AE26-27AA33218A95}" destId="{73BFE164-109B-47AD-B3E2-D212332B6787}" srcOrd="2" destOrd="0" parTransId="{EEF21B4E-ED89-4D62-8C49-C0A94CE9CA3A}" sibTransId="{7D4E0AF5-A61A-4833-8CE1-06466E328646}"/>
    <dgm:cxn modelId="{FC577A4D-6870-4927-888F-4E14F4EF2EAA}" srcId="{35F7FDB2-634B-4845-AE26-27AA33218A95}" destId="{C5CE1306-413A-41A5-B055-33A075723878}" srcOrd="4" destOrd="0" parTransId="{669B9260-32ED-4AFB-B4CD-BE083E580917}" sibTransId="{5AD5DC77-1D1C-48A1-AE62-741F7C484612}"/>
    <dgm:cxn modelId="{B972B27E-BEE2-48C7-98A4-B1B63DA7E409}" type="presOf" srcId="{73BFE164-109B-47AD-B3E2-D212332B6787}" destId="{479A0A4E-E60C-4032-A556-EF87803F603D}" srcOrd="0" destOrd="0" presId="urn:microsoft.com/office/officeart/2016/7/layout/RepeatingBendingProcessNew"/>
    <dgm:cxn modelId="{2A92D182-019E-4060-87AA-E7443F126F77}" srcId="{35F7FDB2-634B-4845-AE26-27AA33218A95}" destId="{54F4C60F-FE6F-4E40-8FF6-31109530B0EB}" srcOrd="1" destOrd="0" parTransId="{12C296A2-DFE1-4747-AC77-84226B8CA936}" sibTransId="{8D06A32A-A8DE-4B60-AA3B-7432C7F9DA66}"/>
    <dgm:cxn modelId="{7023DB92-BDB4-4ADA-876B-46A9CED3F902}" type="presOf" srcId="{7D4E0AF5-A61A-4833-8CE1-06466E328646}" destId="{FB3ADCD0-463D-4A6E-8D69-7AC318FDDD1E}" srcOrd="0" destOrd="0" presId="urn:microsoft.com/office/officeart/2016/7/layout/RepeatingBendingProcessNew"/>
    <dgm:cxn modelId="{CE62C7A5-39B0-4515-AE9C-A25BB1742BAC}" type="presOf" srcId="{8D06A32A-A8DE-4B60-AA3B-7432C7F9DA66}" destId="{AC545CB0-B675-4D32-A095-D767FD1010AD}" srcOrd="0" destOrd="0" presId="urn:microsoft.com/office/officeart/2016/7/layout/RepeatingBendingProcessNew"/>
    <dgm:cxn modelId="{8A079EB8-20B1-4A18-B3FC-B98BF0ADF916}" type="presOf" srcId="{3BB55CB1-48DA-423F-A5B1-709474576432}" destId="{1307B2FA-1D5E-42F1-8B9B-0CD44B946349}" srcOrd="0" destOrd="0" presId="urn:microsoft.com/office/officeart/2016/7/layout/RepeatingBendingProcessNew"/>
    <dgm:cxn modelId="{248E95C3-BFCC-4356-9D6E-17ABEEDF7527}" srcId="{35F7FDB2-634B-4845-AE26-27AA33218A95}" destId="{FE64C91A-71BC-4482-990D-9C957B4499BA}" srcOrd="3" destOrd="0" parTransId="{0D0D1EDC-8A0F-4262-8FB9-32AB6DD25D87}" sibTransId="{3BB55CB1-48DA-423F-A5B1-709474576432}"/>
    <dgm:cxn modelId="{F356CFDB-6BFD-480F-B116-1A5D3710669C}" type="presOf" srcId="{C5CE1306-413A-41A5-B055-33A075723878}" destId="{5A8ED313-1F51-4222-AAE0-9D0E3CAB6094}" srcOrd="0" destOrd="0" presId="urn:microsoft.com/office/officeart/2016/7/layout/RepeatingBendingProcessNew"/>
    <dgm:cxn modelId="{FAC407E7-DF00-4D09-9840-CA7629EDA74A}" type="presOf" srcId="{8D06A32A-A8DE-4B60-AA3B-7432C7F9DA66}" destId="{FCED0925-FE63-4AD0-A2AB-DE8E96C6B222}" srcOrd="1" destOrd="0" presId="urn:microsoft.com/office/officeart/2016/7/layout/RepeatingBendingProcessNew"/>
    <dgm:cxn modelId="{0F0523ED-B218-46C3-A5D9-D87D52881EA7}" type="presOf" srcId="{5235145D-2F6E-492A-8916-12F1EEA9F93E}" destId="{0F01E238-7407-4B56-BF97-1A1B54DFB6D7}" srcOrd="0" destOrd="0" presId="urn:microsoft.com/office/officeart/2016/7/layout/RepeatingBendingProcessNew"/>
    <dgm:cxn modelId="{9F877DF5-96C9-4B6C-8C23-96E3C802D818}" type="presOf" srcId="{3BB55CB1-48DA-423F-A5B1-709474576432}" destId="{4ADDA3B9-1C22-4762-928F-6209258F2E80}" srcOrd="1" destOrd="0" presId="urn:microsoft.com/office/officeart/2016/7/layout/RepeatingBendingProcessNew"/>
    <dgm:cxn modelId="{D86F20F6-0B96-416C-A30D-876E4D43ABDF}" type="presOf" srcId="{CC27CB6E-0FEA-4E95-B63A-BBBBCC112EB0}" destId="{52EA368C-8C3C-4247-845B-7ED31D1F90E6}" srcOrd="0" destOrd="0" presId="urn:microsoft.com/office/officeart/2016/7/layout/RepeatingBendingProcessNew"/>
    <dgm:cxn modelId="{2811C685-8CAA-46F2-BE65-FD375FD441D4}" type="presParOf" srcId="{89E8BEC4-FB5E-46E0-9498-369C235E6F6D}" destId="{52EA368C-8C3C-4247-845B-7ED31D1F90E6}" srcOrd="0" destOrd="0" presId="urn:microsoft.com/office/officeart/2016/7/layout/RepeatingBendingProcessNew"/>
    <dgm:cxn modelId="{AD01DE0A-6D68-41DA-A7CB-006F21838063}" type="presParOf" srcId="{89E8BEC4-FB5E-46E0-9498-369C235E6F6D}" destId="{0F01E238-7407-4B56-BF97-1A1B54DFB6D7}" srcOrd="1" destOrd="0" presId="urn:microsoft.com/office/officeart/2016/7/layout/RepeatingBendingProcessNew"/>
    <dgm:cxn modelId="{74D1332A-184A-4156-A1B9-E69885628E91}" type="presParOf" srcId="{0F01E238-7407-4B56-BF97-1A1B54DFB6D7}" destId="{E1812A95-1698-42E4-9EE1-501D2DA4C230}" srcOrd="0" destOrd="0" presId="urn:microsoft.com/office/officeart/2016/7/layout/RepeatingBendingProcessNew"/>
    <dgm:cxn modelId="{5255CE6B-55D5-41A7-92BA-2AD6BE7136BB}" type="presParOf" srcId="{89E8BEC4-FB5E-46E0-9498-369C235E6F6D}" destId="{D2587E06-16B3-4017-B8D0-137F78D9C322}" srcOrd="2" destOrd="0" presId="urn:microsoft.com/office/officeart/2016/7/layout/RepeatingBendingProcessNew"/>
    <dgm:cxn modelId="{2387FDC4-176A-4BC1-8A70-DE3DEF405869}" type="presParOf" srcId="{89E8BEC4-FB5E-46E0-9498-369C235E6F6D}" destId="{AC545CB0-B675-4D32-A095-D767FD1010AD}" srcOrd="3" destOrd="0" presId="urn:microsoft.com/office/officeart/2016/7/layout/RepeatingBendingProcessNew"/>
    <dgm:cxn modelId="{4B889E9B-D57F-43D2-9B29-0FEEAD413D88}" type="presParOf" srcId="{AC545CB0-B675-4D32-A095-D767FD1010AD}" destId="{FCED0925-FE63-4AD0-A2AB-DE8E96C6B222}" srcOrd="0" destOrd="0" presId="urn:microsoft.com/office/officeart/2016/7/layout/RepeatingBendingProcessNew"/>
    <dgm:cxn modelId="{00EC16CD-A0FD-4EDE-88C0-164B83E42FC0}" type="presParOf" srcId="{89E8BEC4-FB5E-46E0-9498-369C235E6F6D}" destId="{479A0A4E-E60C-4032-A556-EF87803F603D}" srcOrd="4" destOrd="0" presId="urn:microsoft.com/office/officeart/2016/7/layout/RepeatingBendingProcessNew"/>
    <dgm:cxn modelId="{F03E0385-32D5-44E7-AF7D-916E2814FD6B}" type="presParOf" srcId="{89E8BEC4-FB5E-46E0-9498-369C235E6F6D}" destId="{FB3ADCD0-463D-4A6E-8D69-7AC318FDDD1E}" srcOrd="5" destOrd="0" presId="urn:microsoft.com/office/officeart/2016/7/layout/RepeatingBendingProcessNew"/>
    <dgm:cxn modelId="{A553FB69-862B-48D9-8303-01A06B9A7448}" type="presParOf" srcId="{FB3ADCD0-463D-4A6E-8D69-7AC318FDDD1E}" destId="{74F9EFFE-9423-454D-BFC7-ACEDBF4B1D64}" srcOrd="0" destOrd="0" presId="urn:microsoft.com/office/officeart/2016/7/layout/RepeatingBendingProcessNew"/>
    <dgm:cxn modelId="{62AC385D-2FF2-4E46-B00D-D84A237B08A7}" type="presParOf" srcId="{89E8BEC4-FB5E-46E0-9498-369C235E6F6D}" destId="{07A9D7AE-197E-4E7D-A88C-FA0497F4AED4}" srcOrd="6" destOrd="0" presId="urn:microsoft.com/office/officeart/2016/7/layout/RepeatingBendingProcessNew"/>
    <dgm:cxn modelId="{EB0AE4F2-AA21-4D88-8DD8-2054837D1D0D}" type="presParOf" srcId="{89E8BEC4-FB5E-46E0-9498-369C235E6F6D}" destId="{1307B2FA-1D5E-42F1-8B9B-0CD44B946349}" srcOrd="7" destOrd="0" presId="urn:microsoft.com/office/officeart/2016/7/layout/RepeatingBendingProcessNew"/>
    <dgm:cxn modelId="{50749860-063B-4422-9B41-275CA46B0FED}" type="presParOf" srcId="{1307B2FA-1D5E-42F1-8B9B-0CD44B946349}" destId="{4ADDA3B9-1C22-4762-928F-6209258F2E80}" srcOrd="0" destOrd="0" presId="urn:microsoft.com/office/officeart/2016/7/layout/RepeatingBendingProcessNew"/>
    <dgm:cxn modelId="{8E5FB3CE-38E5-4B35-8CE4-FFD032EB1EF2}" type="presParOf" srcId="{89E8BEC4-FB5E-46E0-9498-369C235E6F6D}" destId="{5A8ED313-1F51-4222-AAE0-9D0E3CAB6094}"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AB9647-6C84-4B24-B9D1-31CB818E4E18}"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55A0F557-BE7B-4F26-ADA2-1345D2183370}">
      <dgm:prSet custT="1"/>
      <dgm:spPr/>
      <dgm:t>
        <a:bodyPr/>
        <a:lstStyle/>
        <a:p>
          <a:r>
            <a:rPr lang="en-US" sz="2000" dirty="0"/>
            <a:t>Self-care is essential for the mental and emotional well-being of campus police officers.</a:t>
          </a:r>
        </a:p>
      </dgm:t>
    </dgm:pt>
    <dgm:pt modelId="{D0B97622-D22D-47D0-A833-A1EFD6644B2D}" type="parTrans" cxnId="{A9C8A697-FE09-40EA-9AB0-66CE5DCE337F}">
      <dgm:prSet/>
      <dgm:spPr/>
      <dgm:t>
        <a:bodyPr/>
        <a:lstStyle/>
        <a:p>
          <a:endParaRPr lang="en-US"/>
        </a:p>
      </dgm:t>
    </dgm:pt>
    <dgm:pt modelId="{C6BD4567-5E85-41ED-850F-2212DE34DE05}" type="sibTrans" cxnId="{A9C8A697-FE09-40EA-9AB0-66CE5DCE337F}">
      <dgm:prSet/>
      <dgm:spPr/>
      <dgm:t>
        <a:bodyPr/>
        <a:lstStyle/>
        <a:p>
          <a:endParaRPr lang="en-US"/>
        </a:p>
      </dgm:t>
    </dgm:pt>
    <dgm:pt modelId="{CA61E33A-FE0C-4A1F-8987-247C3418C558}">
      <dgm:prSet custT="1"/>
      <dgm:spPr/>
      <dgm:t>
        <a:bodyPr/>
        <a:lstStyle/>
        <a:p>
          <a:r>
            <a:rPr lang="en-US" sz="2000" dirty="0"/>
            <a:t>It helps officers manage the stress and potential vicarious trauma associated with their roles.</a:t>
          </a:r>
        </a:p>
      </dgm:t>
    </dgm:pt>
    <dgm:pt modelId="{B45E4F14-0C94-471D-935D-1486BB72C8F8}" type="parTrans" cxnId="{906A0A14-0F13-4534-94B2-DBD511BA0568}">
      <dgm:prSet/>
      <dgm:spPr/>
      <dgm:t>
        <a:bodyPr/>
        <a:lstStyle/>
        <a:p>
          <a:endParaRPr lang="en-US"/>
        </a:p>
      </dgm:t>
    </dgm:pt>
    <dgm:pt modelId="{61B33965-B3DC-49AC-829E-630352D8E60E}" type="sibTrans" cxnId="{906A0A14-0F13-4534-94B2-DBD511BA0568}">
      <dgm:prSet/>
      <dgm:spPr/>
      <dgm:t>
        <a:bodyPr/>
        <a:lstStyle/>
        <a:p>
          <a:endParaRPr lang="en-US"/>
        </a:p>
      </dgm:t>
    </dgm:pt>
    <dgm:pt modelId="{E3503C85-179B-4446-8700-7B959008AA2D}">
      <dgm:prSet custT="1"/>
      <dgm:spPr/>
      <dgm:t>
        <a:bodyPr/>
        <a:lstStyle/>
        <a:p>
          <a:r>
            <a:rPr lang="en-US" sz="2000" dirty="0"/>
            <a:t>Self-care is not a sign of weakness but a proactive step to ensure officers remain effective and compassionate in their duties.</a:t>
          </a:r>
        </a:p>
      </dgm:t>
    </dgm:pt>
    <dgm:pt modelId="{519DF96F-961D-407B-8ADD-BD49B2B945DE}" type="parTrans" cxnId="{342D30A5-B56D-41F7-990E-3B12B3267356}">
      <dgm:prSet/>
      <dgm:spPr/>
      <dgm:t>
        <a:bodyPr/>
        <a:lstStyle/>
        <a:p>
          <a:endParaRPr lang="en-US"/>
        </a:p>
      </dgm:t>
    </dgm:pt>
    <dgm:pt modelId="{B8B0897B-81B1-4FCF-8894-B6984C882C37}" type="sibTrans" cxnId="{342D30A5-B56D-41F7-990E-3B12B3267356}">
      <dgm:prSet/>
      <dgm:spPr/>
      <dgm:t>
        <a:bodyPr/>
        <a:lstStyle/>
        <a:p>
          <a:endParaRPr lang="en-US"/>
        </a:p>
      </dgm:t>
    </dgm:pt>
    <dgm:pt modelId="{C73E9734-DA91-4608-967C-4D246BE32BF9}">
      <dgm:prSet custT="1"/>
      <dgm:spPr/>
      <dgm:t>
        <a:bodyPr/>
        <a:lstStyle/>
        <a:p>
          <a:r>
            <a:rPr lang="en-US" sz="2000" dirty="0"/>
            <a:t>Resources and Techniques</a:t>
          </a:r>
        </a:p>
      </dgm:t>
    </dgm:pt>
    <dgm:pt modelId="{84B694DB-8CBE-4BDF-94CD-C43A21A4156F}" type="parTrans" cxnId="{C612992B-7938-44ED-8454-EDC11CED78CC}">
      <dgm:prSet/>
      <dgm:spPr/>
      <dgm:t>
        <a:bodyPr/>
        <a:lstStyle/>
        <a:p>
          <a:endParaRPr lang="en-US"/>
        </a:p>
      </dgm:t>
    </dgm:pt>
    <dgm:pt modelId="{7C63651D-C0F0-4CFD-A56A-86A6C851AA9A}" type="sibTrans" cxnId="{C612992B-7938-44ED-8454-EDC11CED78CC}">
      <dgm:prSet/>
      <dgm:spPr/>
      <dgm:t>
        <a:bodyPr/>
        <a:lstStyle/>
        <a:p>
          <a:endParaRPr lang="en-US"/>
        </a:p>
      </dgm:t>
    </dgm:pt>
    <dgm:pt modelId="{5BE5B708-7227-4039-9EAD-5B32F14D8128}">
      <dgm:prSet custT="1"/>
      <dgm:spPr/>
      <dgm:t>
        <a:bodyPr/>
        <a:lstStyle/>
        <a:p>
          <a:r>
            <a:rPr lang="en-US" sz="2400" dirty="0"/>
            <a:t>Peer Support</a:t>
          </a:r>
        </a:p>
      </dgm:t>
    </dgm:pt>
    <dgm:pt modelId="{B4D77F6F-6C95-4FE4-80EB-52FBBAB7CB36}" type="parTrans" cxnId="{C3F90411-1E92-4252-A8F3-D5584841F6A7}">
      <dgm:prSet/>
      <dgm:spPr/>
      <dgm:t>
        <a:bodyPr/>
        <a:lstStyle/>
        <a:p>
          <a:endParaRPr lang="en-US"/>
        </a:p>
      </dgm:t>
    </dgm:pt>
    <dgm:pt modelId="{CCE95B61-08F0-40CD-B42F-3C53ED93C7A0}" type="sibTrans" cxnId="{C3F90411-1E92-4252-A8F3-D5584841F6A7}">
      <dgm:prSet/>
      <dgm:spPr/>
      <dgm:t>
        <a:bodyPr/>
        <a:lstStyle/>
        <a:p>
          <a:endParaRPr lang="en-US"/>
        </a:p>
      </dgm:t>
    </dgm:pt>
    <dgm:pt modelId="{F56A188F-3D78-4186-8559-7056E9491488}">
      <dgm:prSet custT="1"/>
      <dgm:spPr/>
      <dgm:t>
        <a:bodyPr/>
        <a:lstStyle/>
        <a:p>
          <a:r>
            <a:rPr lang="en-US" sz="1600" dirty="0"/>
            <a:t>Mental Health Services</a:t>
          </a:r>
        </a:p>
      </dgm:t>
    </dgm:pt>
    <dgm:pt modelId="{0CECB935-662F-4FEF-A56A-719169E07A36}" type="parTrans" cxnId="{5152E96D-07FA-4474-BCD8-CFA0EDD8247D}">
      <dgm:prSet/>
      <dgm:spPr/>
      <dgm:t>
        <a:bodyPr/>
        <a:lstStyle/>
        <a:p>
          <a:endParaRPr lang="en-US"/>
        </a:p>
      </dgm:t>
    </dgm:pt>
    <dgm:pt modelId="{09B7A896-011A-43E1-B5EC-EBDB135351B0}" type="sibTrans" cxnId="{5152E96D-07FA-4474-BCD8-CFA0EDD8247D}">
      <dgm:prSet/>
      <dgm:spPr/>
      <dgm:t>
        <a:bodyPr/>
        <a:lstStyle/>
        <a:p>
          <a:endParaRPr lang="en-US"/>
        </a:p>
      </dgm:t>
    </dgm:pt>
    <dgm:pt modelId="{01B50BFB-23D4-4FF8-B149-8DE6C064F723}">
      <dgm:prSet custT="1"/>
      <dgm:spPr/>
      <dgm:t>
        <a:bodyPr/>
        <a:lstStyle/>
        <a:p>
          <a:r>
            <a:rPr lang="en-US" sz="2000" dirty="0"/>
            <a:t>Regular Debriefing</a:t>
          </a:r>
        </a:p>
      </dgm:t>
    </dgm:pt>
    <dgm:pt modelId="{7FB4C55D-0FF8-4208-BD2E-D0492BB872AD}" type="parTrans" cxnId="{82FADEDE-FB6E-4E0B-86AF-FDF7067DFFAB}">
      <dgm:prSet/>
      <dgm:spPr/>
      <dgm:t>
        <a:bodyPr/>
        <a:lstStyle/>
        <a:p>
          <a:endParaRPr lang="en-US"/>
        </a:p>
      </dgm:t>
    </dgm:pt>
    <dgm:pt modelId="{683420F2-8ABE-443B-ACB9-A51E1C145D79}" type="sibTrans" cxnId="{82FADEDE-FB6E-4E0B-86AF-FDF7067DFFAB}">
      <dgm:prSet/>
      <dgm:spPr/>
      <dgm:t>
        <a:bodyPr/>
        <a:lstStyle/>
        <a:p>
          <a:endParaRPr lang="en-US"/>
        </a:p>
      </dgm:t>
    </dgm:pt>
    <dgm:pt modelId="{C4FBF287-EF47-456A-AF84-4A6C0C43716D}">
      <dgm:prSet custT="1"/>
      <dgm:spPr/>
      <dgm:t>
        <a:bodyPr/>
        <a:lstStyle/>
        <a:p>
          <a:r>
            <a:rPr lang="en-US" sz="1600" dirty="0"/>
            <a:t>Mindfulness and Stress Reduction Techniques</a:t>
          </a:r>
        </a:p>
      </dgm:t>
    </dgm:pt>
    <dgm:pt modelId="{A93D59FA-3BB1-49C1-A8CD-B880A505DF22}" type="parTrans" cxnId="{F618C650-E9E6-42D6-8C40-4BEE1E940213}">
      <dgm:prSet/>
      <dgm:spPr/>
      <dgm:t>
        <a:bodyPr/>
        <a:lstStyle/>
        <a:p>
          <a:endParaRPr lang="en-US"/>
        </a:p>
      </dgm:t>
    </dgm:pt>
    <dgm:pt modelId="{903D793C-1CB3-4FCA-A2F3-67EBB0E9CDBB}" type="sibTrans" cxnId="{F618C650-E9E6-42D6-8C40-4BEE1E940213}">
      <dgm:prSet/>
      <dgm:spPr/>
      <dgm:t>
        <a:bodyPr/>
        <a:lstStyle/>
        <a:p>
          <a:endParaRPr lang="en-US"/>
        </a:p>
      </dgm:t>
    </dgm:pt>
    <dgm:pt modelId="{48DCFF3E-5F01-4D4E-8C22-CFF7BC2D8502}" type="pres">
      <dgm:prSet presAssocID="{9BAB9647-6C84-4B24-B9D1-31CB818E4E18}" presName="Name0" presStyleCnt="0">
        <dgm:presLayoutVars>
          <dgm:dir/>
          <dgm:animLvl val="lvl"/>
          <dgm:resizeHandles val="exact"/>
        </dgm:presLayoutVars>
      </dgm:prSet>
      <dgm:spPr/>
    </dgm:pt>
    <dgm:pt modelId="{4AF9B337-E8E9-45B0-8177-000D52A65996}" type="pres">
      <dgm:prSet presAssocID="{C73E9734-DA91-4608-967C-4D246BE32BF9}" presName="boxAndChildren" presStyleCnt="0"/>
      <dgm:spPr/>
    </dgm:pt>
    <dgm:pt modelId="{BD2768B2-F82C-492F-ABE3-C4ED2316AC5C}" type="pres">
      <dgm:prSet presAssocID="{C73E9734-DA91-4608-967C-4D246BE32BF9}" presName="parentTextBox" presStyleLbl="node1" presStyleIdx="0" presStyleCnt="4"/>
      <dgm:spPr/>
    </dgm:pt>
    <dgm:pt modelId="{46848D2F-213D-4B32-8E84-C1738C38B486}" type="pres">
      <dgm:prSet presAssocID="{C73E9734-DA91-4608-967C-4D246BE32BF9}" presName="entireBox" presStyleLbl="node1" presStyleIdx="0" presStyleCnt="4"/>
      <dgm:spPr/>
    </dgm:pt>
    <dgm:pt modelId="{F50E2A3D-2E3F-4847-AAE9-FCCB354025A6}" type="pres">
      <dgm:prSet presAssocID="{C73E9734-DA91-4608-967C-4D246BE32BF9}" presName="descendantBox" presStyleCnt="0"/>
      <dgm:spPr/>
    </dgm:pt>
    <dgm:pt modelId="{1FE60810-FC7F-4C3B-A77D-6F177CEF49E5}" type="pres">
      <dgm:prSet presAssocID="{5BE5B708-7227-4039-9EAD-5B32F14D8128}" presName="childTextBox" presStyleLbl="fgAccFollowNode1" presStyleIdx="0" presStyleCnt="4">
        <dgm:presLayoutVars>
          <dgm:bulletEnabled val="1"/>
        </dgm:presLayoutVars>
      </dgm:prSet>
      <dgm:spPr/>
    </dgm:pt>
    <dgm:pt modelId="{CC0AD84C-8072-4F66-BEC3-84D1092718A5}" type="pres">
      <dgm:prSet presAssocID="{F56A188F-3D78-4186-8559-7056E9491488}" presName="childTextBox" presStyleLbl="fgAccFollowNode1" presStyleIdx="1" presStyleCnt="4">
        <dgm:presLayoutVars>
          <dgm:bulletEnabled val="1"/>
        </dgm:presLayoutVars>
      </dgm:prSet>
      <dgm:spPr/>
    </dgm:pt>
    <dgm:pt modelId="{A80A48F0-1CC2-4CA3-B590-91EBB4C5B090}" type="pres">
      <dgm:prSet presAssocID="{01B50BFB-23D4-4FF8-B149-8DE6C064F723}" presName="childTextBox" presStyleLbl="fgAccFollowNode1" presStyleIdx="2" presStyleCnt="4">
        <dgm:presLayoutVars>
          <dgm:bulletEnabled val="1"/>
        </dgm:presLayoutVars>
      </dgm:prSet>
      <dgm:spPr/>
    </dgm:pt>
    <dgm:pt modelId="{D915F9A5-2079-4913-BA4D-408A51C3D392}" type="pres">
      <dgm:prSet presAssocID="{C4FBF287-EF47-456A-AF84-4A6C0C43716D}" presName="childTextBox" presStyleLbl="fgAccFollowNode1" presStyleIdx="3" presStyleCnt="4">
        <dgm:presLayoutVars>
          <dgm:bulletEnabled val="1"/>
        </dgm:presLayoutVars>
      </dgm:prSet>
      <dgm:spPr/>
    </dgm:pt>
    <dgm:pt modelId="{7254C908-E0B0-43CD-84C6-35E128FC8587}" type="pres">
      <dgm:prSet presAssocID="{B8B0897B-81B1-4FCF-8894-B6984C882C37}" presName="sp" presStyleCnt="0"/>
      <dgm:spPr/>
    </dgm:pt>
    <dgm:pt modelId="{5CCDF598-23CB-4010-B71B-5563C3396895}" type="pres">
      <dgm:prSet presAssocID="{E3503C85-179B-4446-8700-7B959008AA2D}" presName="arrowAndChildren" presStyleCnt="0"/>
      <dgm:spPr/>
    </dgm:pt>
    <dgm:pt modelId="{79F99099-5A41-42D9-A478-E87D8042695E}" type="pres">
      <dgm:prSet presAssocID="{E3503C85-179B-4446-8700-7B959008AA2D}" presName="parentTextArrow" presStyleLbl="node1" presStyleIdx="1" presStyleCnt="4"/>
      <dgm:spPr/>
    </dgm:pt>
    <dgm:pt modelId="{6837E7AD-2207-4E20-8B44-C3AC14AFEFF7}" type="pres">
      <dgm:prSet presAssocID="{61B33965-B3DC-49AC-829E-630352D8E60E}" presName="sp" presStyleCnt="0"/>
      <dgm:spPr/>
    </dgm:pt>
    <dgm:pt modelId="{CFAA33A4-2DBB-467A-99F0-E2728A289C34}" type="pres">
      <dgm:prSet presAssocID="{CA61E33A-FE0C-4A1F-8987-247C3418C558}" presName="arrowAndChildren" presStyleCnt="0"/>
      <dgm:spPr/>
    </dgm:pt>
    <dgm:pt modelId="{E5A58B16-CC29-4CDC-9AC9-F909E4517CF0}" type="pres">
      <dgm:prSet presAssocID="{CA61E33A-FE0C-4A1F-8987-247C3418C558}" presName="parentTextArrow" presStyleLbl="node1" presStyleIdx="2" presStyleCnt="4"/>
      <dgm:spPr/>
    </dgm:pt>
    <dgm:pt modelId="{560BC2D7-1D83-4299-A302-7C88D7F5AEE0}" type="pres">
      <dgm:prSet presAssocID="{C6BD4567-5E85-41ED-850F-2212DE34DE05}" presName="sp" presStyleCnt="0"/>
      <dgm:spPr/>
    </dgm:pt>
    <dgm:pt modelId="{E589C4FF-6E91-4C17-A22A-50979DA2AF92}" type="pres">
      <dgm:prSet presAssocID="{55A0F557-BE7B-4F26-ADA2-1345D2183370}" presName="arrowAndChildren" presStyleCnt="0"/>
      <dgm:spPr/>
    </dgm:pt>
    <dgm:pt modelId="{537390BD-3199-44AC-B659-16EBF2065681}" type="pres">
      <dgm:prSet presAssocID="{55A0F557-BE7B-4F26-ADA2-1345D2183370}" presName="parentTextArrow" presStyleLbl="node1" presStyleIdx="3" presStyleCnt="4" custLinFactNeighborX="-259" custLinFactNeighborY="13245"/>
      <dgm:spPr/>
    </dgm:pt>
  </dgm:ptLst>
  <dgm:cxnLst>
    <dgm:cxn modelId="{337D550A-191C-430E-B023-83FD6CF2F8EC}" type="presOf" srcId="{E3503C85-179B-4446-8700-7B959008AA2D}" destId="{79F99099-5A41-42D9-A478-E87D8042695E}" srcOrd="0" destOrd="0" presId="urn:microsoft.com/office/officeart/2005/8/layout/process4"/>
    <dgm:cxn modelId="{C3F90411-1E92-4252-A8F3-D5584841F6A7}" srcId="{C73E9734-DA91-4608-967C-4D246BE32BF9}" destId="{5BE5B708-7227-4039-9EAD-5B32F14D8128}" srcOrd="0" destOrd="0" parTransId="{B4D77F6F-6C95-4FE4-80EB-52FBBAB7CB36}" sibTransId="{CCE95B61-08F0-40CD-B42F-3C53ED93C7A0}"/>
    <dgm:cxn modelId="{906A0A14-0F13-4534-94B2-DBD511BA0568}" srcId="{9BAB9647-6C84-4B24-B9D1-31CB818E4E18}" destId="{CA61E33A-FE0C-4A1F-8987-247C3418C558}" srcOrd="1" destOrd="0" parTransId="{B45E4F14-0C94-471D-935D-1486BB72C8F8}" sibTransId="{61B33965-B3DC-49AC-829E-630352D8E60E}"/>
    <dgm:cxn modelId="{447DA429-7724-4384-B583-EF124B3C17B4}" type="presOf" srcId="{CA61E33A-FE0C-4A1F-8987-247C3418C558}" destId="{E5A58B16-CC29-4CDC-9AC9-F909E4517CF0}" srcOrd="0" destOrd="0" presId="urn:microsoft.com/office/officeart/2005/8/layout/process4"/>
    <dgm:cxn modelId="{C612992B-7938-44ED-8454-EDC11CED78CC}" srcId="{9BAB9647-6C84-4B24-B9D1-31CB818E4E18}" destId="{C73E9734-DA91-4608-967C-4D246BE32BF9}" srcOrd="3" destOrd="0" parTransId="{84B694DB-8CBE-4BDF-94CD-C43A21A4156F}" sibTransId="{7C63651D-C0F0-4CFD-A56A-86A6C851AA9A}"/>
    <dgm:cxn modelId="{610C9049-CABE-43F0-8B4F-42FE13F089D9}" type="presOf" srcId="{F56A188F-3D78-4186-8559-7056E9491488}" destId="{CC0AD84C-8072-4F66-BEC3-84D1092718A5}" srcOrd="0" destOrd="0" presId="urn:microsoft.com/office/officeart/2005/8/layout/process4"/>
    <dgm:cxn modelId="{5152E96D-07FA-4474-BCD8-CFA0EDD8247D}" srcId="{C73E9734-DA91-4608-967C-4D246BE32BF9}" destId="{F56A188F-3D78-4186-8559-7056E9491488}" srcOrd="1" destOrd="0" parTransId="{0CECB935-662F-4FEF-A56A-719169E07A36}" sibTransId="{09B7A896-011A-43E1-B5EC-EBDB135351B0}"/>
    <dgm:cxn modelId="{60138A6E-73DC-4523-9AEB-4C33C6DCCC75}" type="presOf" srcId="{C73E9734-DA91-4608-967C-4D246BE32BF9}" destId="{46848D2F-213D-4B32-8E84-C1738C38B486}" srcOrd="1" destOrd="0" presId="urn:microsoft.com/office/officeart/2005/8/layout/process4"/>
    <dgm:cxn modelId="{F618C650-E9E6-42D6-8C40-4BEE1E940213}" srcId="{C73E9734-DA91-4608-967C-4D246BE32BF9}" destId="{C4FBF287-EF47-456A-AF84-4A6C0C43716D}" srcOrd="3" destOrd="0" parTransId="{A93D59FA-3BB1-49C1-A8CD-B880A505DF22}" sibTransId="{903D793C-1CB3-4FCA-A2F3-67EBB0E9CDBB}"/>
    <dgm:cxn modelId="{E3BE1D76-AA64-45E9-9229-A247EE7B1436}" type="presOf" srcId="{5BE5B708-7227-4039-9EAD-5B32F14D8128}" destId="{1FE60810-FC7F-4C3B-A77D-6F177CEF49E5}" srcOrd="0" destOrd="0" presId="urn:microsoft.com/office/officeart/2005/8/layout/process4"/>
    <dgm:cxn modelId="{CA1E8680-A3EE-40B8-9D69-FB4679071641}" type="presOf" srcId="{55A0F557-BE7B-4F26-ADA2-1345D2183370}" destId="{537390BD-3199-44AC-B659-16EBF2065681}" srcOrd="0" destOrd="0" presId="urn:microsoft.com/office/officeart/2005/8/layout/process4"/>
    <dgm:cxn modelId="{A9C8A697-FE09-40EA-9AB0-66CE5DCE337F}" srcId="{9BAB9647-6C84-4B24-B9D1-31CB818E4E18}" destId="{55A0F557-BE7B-4F26-ADA2-1345D2183370}" srcOrd="0" destOrd="0" parTransId="{D0B97622-D22D-47D0-A833-A1EFD6644B2D}" sibTransId="{C6BD4567-5E85-41ED-850F-2212DE34DE05}"/>
    <dgm:cxn modelId="{C03DFD98-5E86-4834-9BE0-0461C305FDA2}" type="presOf" srcId="{C73E9734-DA91-4608-967C-4D246BE32BF9}" destId="{BD2768B2-F82C-492F-ABE3-C4ED2316AC5C}" srcOrd="0" destOrd="0" presId="urn:microsoft.com/office/officeart/2005/8/layout/process4"/>
    <dgm:cxn modelId="{342D30A5-B56D-41F7-990E-3B12B3267356}" srcId="{9BAB9647-6C84-4B24-B9D1-31CB818E4E18}" destId="{E3503C85-179B-4446-8700-7B959008AA2D}" srcOrd="2" destOrd="0" parTransId="{519DF96F-961D-407B-8ADD-BD49B2B945DE}" sibTransId="{B8B0897B-81B1-4FCF-8894-B6984C882C37}"/>
    <dgm:cxn modelId="{B8CE85D0-B95B-4745-8814-4EF69A86A5E4}" type="presOf" srcId="{01B50BFB-23D4-4FF8-B149-8DE6C064F723}" destId="{A80A48F0-1CC2-4CA3-B590-91EBB4C5B090}" srcOrd="0" destOrd="0" presId="urn:microsoft.com/office/officeart/2005/8/layout/process4"/>
    <dgm:cxn modelId="{382B8ED8-150A-4379-9518-353D60D1101A}" type="presOf" srcId="{9BAB9647-6C84-4B24-B9D1-31CB818E4E18}" destId="{48DCFF3E-5F01-4D4E-8C22-CFF7BC2D8502}" srcOrd="0" destOrd="0" presId="urn:microsoft.com/office/officeart/2005/8/layout/process4"/>
    <dgm:cxn modelId="{82FADEDE-FB6E-4E0B-86AF-FDF7067DFFAB}" srcId="{C73E9734-DA91-4608-967C-4D246BE32BF9}" destId="{01B50BFB-23D4-4FF8-B149-8DE6C064F723}" srcOrd="2" destOrd="0" parTransId="{7FB4C55D-0FF8-4208-BD2E-D0492BB872AD}" sibTransId="{683420F2-8ABE-443B-ACB9-A51E1C145D79}"/>
    <dgm:cxn modelId="{A1FB88F6-E7DE-4F37-955A-42712CFBB73C}" type="presOf" srcId="{C4FBF287-EF47-456A-AF84-4A6C0C43716D}" destId="{D915F9A5-2079-4913-BA4D-408A51C3D392}" srcOrd="0" destOrd="0" presId="urn:microsoft.com/office/officeart/2005/8/layout/process4"/>
    <dgm:cxn modelId="{442399B6-64CA-4C26-AC80-15ECE3F9337D}" type="presParOf" srcId="{48DCFF3E-5F01-4D4E-8C22-CFF7BC2D8502}" destId="{4AF9B337-E8E9-45B0-8177-000D52A65996}" srcOrd="0" destOrd="0" presId="urn:microsoft.com/office/officeart/2005/8/layout/process4"/>
    <dgm:cxn modelId="{BADA926F-6E57-4C34-885C-C070AB94EB3C}" type="presParOf" srcId="{4AF9B337-E8E9-45B0-8177-000D52A65996}" destId="{BD2768B2-F82C-492F-ABE3-C4ED2316AC5C}" srcOrd="0" destOrd="0" presId="urn:microsoft.com/office/officeart/2005/8/layout/process4"/>
    <dgm:cxn modelId="{93AB66EC-B190-4228-AEF0-1484CC5095EB}" type="presParOf" srcId="{4AF9B337-E8E9-45B0-8177-000D52A65996}" destId="{46848D2F-213D-4B32-8E84-C1738C38B486}" srcOrd="1" destOrd="0" presId="urn:microsoft.com/office/officeart/2005/8/layout/process4"/>
    <dgm:cxn modelId="{73993CDD-6FE6-45CD-84F8-D56AA8015EA6}" type="presParOf" srcId="{4AF9B337-E8E9-45B0-8177-000D52A65996}" destId="{F50E2A3D-2E3F-4847-AAE9-FCCB354025A6}" srcOrd="2" destOrd="0" presId="urn:microsoft.com/office/officeart/2005/8/layout/process4"/>
    <dgm:cxn modelId="{65C69652-3174-4E3F-8F38-AB1A38F7EA29}" type="presParOf" srcId="{F50E2A3D-2E3F-4847-AAE9-FCCB354025A6}" destId="{1FE60810-FC7F-4C3B-A77D-6F177CEF49E5}" srcOrd="0" destOrd="0" presId="urn:microsoft.com/office/officeart/2005/8/layout/process4"/>
    <dgm:cxn modelId="{9118B2D7-53B3-40A7-9863-31F6A289BB80}" type="presParOf" srcId="{F50E2A3D-2E3F-4847-AAE9-FCCB354025A6}" destId="{CC0AD84C-8072-4F66-BEC3-84D1092718A5}" srcOrd="1" destOrd="0" presId="urn:microsoft.com/office/officeart/2005/8/layout/process4"/>
    <dgm:cxn modelId="{D81BDF29-2F2E-4C1D-8BE4-279575B20C94}" type="presParOf" srcId="{F50E2A3D-2E3F-4847-AAE9-FCCB354025A6}" destId="{A80A48F0-1CC2-4CA3-B590-91EBB4C5B090}" srcOrd="2" destOrd="0" presId="urn:microsoft.com/office/officeart/2005/8/layout/process4"/>
    <dgm:cxn modelId="{1C713A6C-2DA3-4DFD-BBC1-15768B9DD6B6}" type="presParOf" srcId="{F50E2A3D-2E3F-4847-AAE9-FCCB354025A6}" destId="{D915F9A5-2079-4913-BA4D-408A51C3D392}" srcOrd="3" destOrd="0" presId="urn:microsoft.com/office/officeart/2005/8/layout/process4"/>
    <dgm:cxn modelId="{4CD5348C-C6AE-40B4-8487-9EA410DC7333}" type="presParOf" srcId="{48DCFF3E-5F01-4D4E-8C22-CFF7BC2D8502}" destId="{7254C908-E0B0-43CD-84C6-35E128FC8587}" srcOrd="1" destOrd="0" presId="urn:microsoft.com/office/officeart/2005/8/layout/process4"/>
    <dgm:cxn modelId="{3078942D-4E5B-4BCC-B2E4-2852F0273DE8}" type="presParOf" srcId="{48DCFF3E-5F01-4D4E-8C22-CFF7BC2D8502}" destId="{5CCDF598-23CB-4010-B71B-5563C3396895}" srcOrd="2" destOrd="0" presId="urn:microsoft.com/office/officeart/2005/8/layout/process4"/>
    <dgm:cxn modelId="{706AEB1B-282C-43AA-91CC-F6277D9BDADB}" type="presParOf" srcId="{5CCDF598-23CB-4010-B71B-5563C3396895}" destId="{79F99099-5A41-42D9-A478-E87D8042695E}" srcOrd="0" destOrd="0" presId="urn:microsoft.com/office/officeart/2005/8/layout/process4"/>
    <dgm:cxn modelId="{98693521-85F3-4E41-8085-D1FF44CA8453}" type="presParOf" srcId="{48DCFF3E-5F01-4D4E-8C22-CFF7BC2D8502}" destId="{6837E7AD-2207-4E20-8B44-C3AC14AFEFF7}" srcOrd="3" destOrd="0" presId="urn:microsoft.com/office/officeart/2005/8/layout/process4"/>
    <dgm:cxn modelId="{6D6D4296-4070-424A-AA57-8D50EDB5E315}" type="presParOf" srcId="{48DCFF3E-5F01-4D4E-8C22-CFF7BC2D8502}" destId="{CFAA33A4-2DBB-467A-99F0-E2728A289C34}" srcOrd="4" destOrd="0" presId="urn:microsoft.com/office/officeart/2005/8/layout/process4"/>
    <dgm:cxn modelId="{13A90397-BA47-46E2-B2CF-FB50C7E4989A}" type="presParOf" srcId="{CFAA33A4-2DBB-467A-99F0-E2728A289C34}" destId="{E5A58B16-CC29-4CDC-9AC9-F909E4517CF0}" srcOrd="0" destOrd="0" presId="urn:microsoft.com/office/officeart/2005/8/layout/process4"/>
    <dgm:cxn modelId="{4B041908-D944-47C0-9391-D1F1E2AC2BF5}" type="presParOf" srcId="{48DCFF3E-5F01-4D4E-8C22-CFF7BC2D8502}" destId="{560BC2D7-1D83-4299-A302-7C88D7F5AEE0}" srcOrd="5" destOrd="0" presId="urn:microsoft.com/office/officeart/2005/8/layout/process4"/>
    <dgm:cxn modelId="{37C97670-99E5-4C77-80AF-40675492D420}" type="presParOf" srcId="{48DCFF3E-5F01-4D4E-8C22-CFF7BC2D8502}" destId="{E589C4FF-6E91-4C17-A22A-50979DA2AF92}" srcOrd="6" destOrd="0" presId="urn:microsoft.com/office/officeart/2005/8/layout/process4"/>
    <dgm:cxn modelId="{6250AF6E-582A-476F-BEE8-639801D51CF8}" type="presParOf" srcId="{E589C4FF-6E91-4C17-A22A-50979DA2AF92}" destId="{537390BD-3199-44AC-B659-16EBF206568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81413-B922-45BD-B311-E0F927437047}">
      <dsp:nvSpPr>
        <dsp:cNvPr id="0" name=""/>
        <dsp:cNvSpPr/>
      </dsp:nvSpPr>
      <dsp:spPr>
        <a:xfrm>
          <a:off x="1521496" y="0"/>
          <a:ext cx="1509048" cy="13600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9D67F3E-526D-4A38-8D84-0CD8AEAC9AF5}">
      <dsp:nvSpPr>
        <dsp:cNvPr id="0" name=""/>
        <dsp:cNvSpPr/>
      </dsp:nvSpPr>
      <dsp:spPr>
        <a:xfrm>
          <a:off x="120237" y="1518546"/>
          <a:ext cx="4311566" cy="2297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defRPr b="1"/>
          </a:pPr>
          <a:r>
            <a:rPr lang="en-US" sz="3200" kern="1200" dirty="0"/>
            <a:t>Responsible for maintaining safety and order on campus, conducting investigations, and upholding the law.</a:t>
          </a:r>
        </a:p>
      </dsp:txBody>
      <dsp:txXfrm>
        <a:off x="120237" y="1518546"/>
        <a:ext cx="4311566" cy="2297344"/>
      </dsp:txXfrm>
    </dsp:sp>
    <dsp:sp modelId="{12DBD51C-A04B-41CA-B371-50B7DA958561}">
      <dsp:nvSpPr>
        <dsp:cNvPr id="0" name=""/>
        <dsp:cNvSpPr/>
      </dsp:nvSpPr>
      <dsp:spPr>
        <a:xfrm>
          <a:off x="120237" y="3889605"/>
          <a:ext cx="4311566" cy="203876"/>
        </a:xfrm>
        <a:prstGeom prst="rect">
          <a:avLst/>
        </a:prstGeom>
        <a:noFill/>
        <a:ln>
          <a:noFill/>
        </a:ln>
        <a:effectLst/>
      </dsp:spPr>
      <dsp:style>
        <a:lnRef idx="0">
          <a:scrgbClr r="0" g="0" b="0"/>
        </a:lnRef>
        <a:fillRef idx="0">
          <a:scrgbClr r="0" g="0" b="0"/>
        </a:fillRef>
        <a:effectRef idx="0">
          <a:scrgbClr r="0" g="0" b="0"/>
        </a:effectRef>
        <a:fontRef idx="minor"/>
      </dsp:style>
    </dsp:sp>
    <dsp:sp modelId="{808FB0F2-0C76-4832-BEDD-7D1EB67C34E6}">
      <dsp:nvSpPr>
        <dsp:cNvPr id="0" name=""/>
        <dsp:cNvSpPr/>
      </dsp:nvSpPr>
      <dsp:spPr>
        <a:xfrm>
          <a:off x="6587587" y="0"/>
          <a:ext cx="1509048" cy="13600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FC18F16-BE7F-40F0-86E9-E1BBC86C0FD9}">
      <dsp:nvSpPr>
        <dsp:cNvPr id="0" name=""/>
        <dsp:cNvSpPr/>
      </dsp:nvSpPr>
      <dsp:spPr>
        <a:xfrm>
          <a:off x="5186328" y="1518546"/>
          <a:ext cx="4311566" cy="2297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defRPr b="1"/>
          </a:pPr>
          <a:r>
            <a:rPr lang="en-US" sz="3200" kern="1200" dirty="0"/>
            <a:t>What does this look like in action</a:t>
          </a:r>
          <a:r>
            <a:rPr lang="en-US" sz="3600" kern="1200" dirty="0"/>
            <a:t>?</a:t>
          </a:r>
        </a:p>
      </dsp:txBody>
      <dsp:txXfrm>
        <a:off x="5186328" y="1518546"/>
        <a:ext cx="4311566" cy="2297344"/>
      </dsp:txXfrm>
    </dsp:sp>
    <dsp:sp modelId="{56848685-384E-4A29-9B2B-A7894A35E229}">
      <dsp:nvSpPr>
        <dsp:cNvPr id="0" name=""/>
        <dsp:cNvSpPr/>
      </dsp:nvSpPr>
      <dsp:spPr>
        <a:xfrm>
          <a:off x="5244534" y="2542943"/>
          <a:ext cx="4311566" cy="203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Font typeface="Wingdings" panose="05000000000000000000" pitchFamily="2" charset="2"/>
            <a:buNone/>
          </a:pPr>
          <a:r>
            <a:rPr lang="en-US" sz="2000" kern="1200" dirty="0"/>
            <a:t>Ensuring Physical Safety</a:t>
          </a:r>
        </a:p>
        <a:p>
          <a:pPr marL="0" lvl="0" indent="0" algn="ctr" defTabSz="889000">
            <a:lnSpc>
              <a:spcPct val="90000"/>
            </a:lnSpc>
            <a:spcBef>
              <a:spcPct val="0"/>
            </a:spcBef>
            <a:spcAft>
              <a:spcPct val="35000"/>
            </a:spcAft>
            <a:buFont typeface="Wingdings" panose="05000000000000000000" pitchFamily="2" charset="2"/>
            <a:buNone/>
          </a:pPr>
          <a:r>
            <a:rPr lang="en-US" sz="2000" kern="1200" dirty="0"/>
            <a:t>Providing a Safe Environment</a:t>
          </a:r>
        </a:p>
        <a:p>
          <a:pPr marL="0" lvl="0" indent="0" algn="ctr" defTabSz="889000">
            <a:lnSpc>
              <a:spcPct val="90000"/>
            </a:lnSpc>
            <a:spcBef>
              <a:spcPct val="0"/>
            </a:spcBef>
            <a:spcAft>
              <a:spcPct val="35000"/>
            </a:spcAft>
            <a:buFont typeface="Wingdings" panose="05000000000000000000" pitchFamily="2" charset="2"/>
            <a:buNone/>
          </a:pPr>
          <a:r>
            <a:rPr lang="en-US" sz="2000" kern="1200" dirty="0"/>
            <a:t>Empathy and Compassion</a:t>
          </a:r>
        </a:p>
        <a:p>
          <a:pPr marL="0" lvl="0" indent="0" algn="ctr" defTabSz="889000">
            <a:lnSpc>
              <a:spcPct val="90000"/>
            </a:lnSpc>
            <a:spcBef>
              <a:spcPct val="0"/>
            </a:spcBef>
            <a:spcAft>
              <a:spcPct val="35000"/>
            </a:spcAft>
            <a:buFont typeface="Wingdings" panose="05000000000000000000" pitchFamily="2" charset="2"/>
            <a:buNone/>
          </a:pPr>
          <a:r>
            <a:rPr lang="en-US" sz="2000" kern="1200" dirty="0"/>
            <a:t>Effective Communication </a:t>
          </a:r>
        </a:p>
        <a:p>
          <a:pPr marL="0" lvl="0" indent="0" algn="ctr" defTabSz="889000">
            <a:lnSpc>
              <a:spcPct val="90000"/>
            </a:lnSpc>
            <a:spcBef>
              <a:spcPct val="0"/>
            </a:spcBef>
            <a:spcAft>
              <a:spcPct val="35000"/>
            </a:spcAft>
            <a:buFont typeface="Wingdings" panose="05000000000000000000" pitchFamily="2" charset="2"/>
            <a:buNone/>
          </a:pPr>
          <a:r>
            <a:rPr lang="en-US" sz="2000" kern="1200" dirty="0"/>
            <a:t>Referral to Support Services</a:t>
          </a:r>
        </a:p>
      </dsp:txBody>
      <dsp:txXfrm>
        <a:off x="5244534" y="2542943"/>
        <a:ext cx="4311566" cy="2038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DCEF5-CA81-4339-B147-5BC49CA6D43A}">
      <dsp:nvSpPr>
        <dsp:cNvPr id="0" name=""/>
        <dsp:cNvSpPr/>
      </dsp:nvSpPr>
      <dsp:spPr>
        <a:xfrm>
          <a:off x="0" y="3890"/>
          <a:ext cx="6628804"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AA81AF-0E8D-4474-A6D7-B75D22AFF630}">
      <dsp:nvSpPr>
        <dsp:cNvPr id="0" name=""/>
        <dsp:cNvSpPr/>
      </dsp:nvSpPr>
      <dsp:spPr>
        <a:xfrm>
          <a:off x="250661" y="190332"/>
          <a:ext cx="455748" cy="4557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ACDD138-CE5D-484C-A11B-D8209D36740B}">
      <dsp:nvSpPr>
        <dsp:cNvPr id="0" name=""/>
        <dsp:cNvSpPr/>
      </dsp:nvSpPr>
      <dsp:spPr>
        <a:xfrm>
          <a:off x="957071" y="3890"/>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1066800">
            <a:lnSpc>
              <a:spcPct val="90000"/>
            </a:lnSpc>
            <a:spcBef>
              <a:spcPct val="0"/>
            </a:spcBef>
            <a:spcAft>
              <a:spcPct val="35000"/>
            </a:spcAft>
            <a:buNone/>
          </a:pPr>
          <a:r>
            <a:rPr lang="en-US" sz="2400" kern="1200" dirty="0"/>
            <a:t>Safety</a:t>
          </a:r>
        </a:p>
      </dsp:txBody>
      <dsp:txXfrm>
        <a:off x="957071" y="3890"/>
        <a:ext cx="5671732" cy="828633"/>
      </dsp:txXfrm>
    </dsp:sp>
    <dsp:sp modelId="{7256AC40-786F-4D99-8CD6-FCD01D620BB3}">
      <dsp:nvSpPr>
        <dsp:cNvPr id="0" name=""/>
        <dsp:cNvSpPr/>
      </dsp:nvSpPr>
      <dsp:spPr>
        <a:xfrm>
          <a:off x="0" y="1039682"/>
          <a:ext cx="6628804"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143F53-780C-45BA-BF3D-FF7BCE936B01}">
      <dsp:nvSpPr>
        <dsp:cNvPr id="0" name=""/>
        <dsp:cNvSpPr/>
      </dsp:nvSpPr>
      <dsp:spPr>
        <a:xfrm>
          <a:off x="250661" y="1226124"/>
          <a:ext cx="455748" cy="4557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FDB718F-9694-4526-9AFA-CD2E200E0FFE}">
      <dsp:nvSpPr>
        <dsp:cNvPr id="0" name=""/>
        <dsp:cNvSpPr/>
      </dsp:nvSpPr>
      <dsp:spPr>
        <a:xfrm>
          <a:off x="957071" y="1039682"/>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1066800">
            <a:lnSpc>
              <a:spcPct val="90000"/>
            </a:lnSpc>
            <a:spcBef>
              <a:spcPct val="0"/>
            </a:spcBef>
            <a:spcAft>
              <a:spcPct val="35000"/>
            </a:spcAft>
            <a:buNone/>
          </a:pPr>
          <a:r>
            <a:rPr lang="en-US" sz="2400" kern="1200" dirty="0"/>
            <a:t>Trustworthiness</a:t>
          </a:r>
        </a:p>
      </dsp:txBody>
      <dsp:txXfrm>
        <a:off x="957071" y="1039682"/>
        <a:ext cx="5671732" cy="828633"/>
      </dsp:txXfrm>
    </dsp:sp>
    <dsp:sp modelId="{206D6288-C3D1-41E4-A5E2-2A047B92B1BA}">
      <dsp:nvSpPr>
        <dsp:cNvPr id="0" name=""/>
        <dsp:cNvSpPr/>
      </dsp:nvSpPr>
      <dsp:spPr>
        <a:xfrm>
          <a:off x="0" y="2075473"/>
          <a:ext cx="6628804"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1337CF-4B11-44C4-9057-F596BFFC3142}">
      <dsp:nvSpPr>
        <dsp:cNvPr id="0" name=""/>
        <dsp:cNvSpPr/>
      </dsp:nvSpPr>
      <dsp:spPr>
        <a:xfrm>
          <a:off x="250661" y="2261916"/>
          <a:ext cx="455748" cy="4557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CE58316-2F31-46E0-9CE0-8EEC5D529C6B}">
      <dsp:nvSpPr>
        <dsp:cNvPr id="0" name=""/>
        <dsp:cNvSpPr/>
      </dsp:nvSpPr>
      <dsp:spPr>
        <a:xfrm>
          <a:off x="957071" y="2075473"/>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1066800">
            <a:lnSpc>
              <a:spcPct val="90000"/>
            </a:lnSpc>
            <a:spcBef>
              <a:spcPct val="0"/>
            </a:spcBef>
            <a:spcAft>
              <a:spcPct val="35000"/>
            </a:spcAft>
            <a:buNone/>
          </a:pPr>
          <a:r>
            <a:rPr lang="en-US" sz="2400" kern="1200" dirty="0"/>
            <a:t>Choice</a:t>
          </a:r>
        </a:p>
      </dsp:txBody>
      <dsp:txXfrm>
        <a:off x="957071" y="2075473"/>
        <a:ext cx="5671732" cy="828633"/>
      </dsp:txXfrm>
    </dsp:sp>
    <dsp:sp modelId="{6D9C2C65-B719-4AC7-B31D-A2682DE11BE4}">
      <dsp:nvSpPr>
        <dsp:cNvPr id="0" name=""/>
        <dsp:cNvSpPr/>
      </dsp:nvSpPr>
      <dsp:spPr>
        <a:xfrm>
          <a:off x="0" y="3111265"/>
          <a:ext cx="6628804"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032512-E0BF-4AD0-9987-640620E2B91D}">
      <dsp:nvSpPr>
        <dsp:cNvPr id="0" name=""/>
        <dsp:cNvSpPr/>
      </dsp:nvSpPr>
      <dsp:spPr>
        <a:xfrm>
          <a:off x="250661" y="3297708"/>
          <a:ext cx="455748" cy="4557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4EA7CF2-6F1F-474E-9E59-5FAAEDB34EC6}">
      <dsp:nvSpPr>
        <dsp:cNvPr id="0" name=""/>
        <dsp:cNvSpPr/>
      </dsp:nvSpPr>
      <dsp:spPr>
        <a:xfrm>
          <a:off x="957071" y="3111265"/>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1066800">
            <a:lnSpc>
              <a:spcPct val="90000"/>
            </a:lnSpc>
            <a:spcBef>
              <a:spcPct val="0"/>
            </a:spcBef>
            <a:spcAft>
              <a:spcPct val="35000"/>
            </a:spcAft>
            <a:buNone/>
          </a:pPr>
          <a:r>
            <a:rPr lang="en-US" sz="2400" kern="1200" dirty="0"/>
            <a:t>Collaboration</a:t>
          </a:r>
        </a:p>
      </dsp:txBody>
      <dsp:txXfrm>
        <a:off x="957071" y="3111265"/>
        <a:ext cx="5671732" cy="828633"/>
      </dsp:txXfrm>
    </dsp:sp>
    <dsp:sp modelId="{96950191-AD09-4BCF-983C-E2C8FF4D7993}">
      <dsp:nvSpPr>
        <dsp:cNvPr id="0" name=""/>
        <dsp:cNvSpPr/>
      </dsp:nvSpPr>
      <dsp:spPr>
        <a:xfrm>
          <a:off x="0" y="4147057"/>
          <a:ext cx="6628804"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906C92-2753-4FFE-9710-8C2EC5090E05}">
      <dsp:nvSpPr>
        <dsp:cNvPr id="0" name=""/>
        <dsp:cNvSpPr/>
      </dsp:nvSpPr>
      <dsp:spPr>
        <a:xfrm>
          <a:off x="250661" y="4333499"/>
          <a:ext cx="455748" cy="45574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F30BD11-4824-43AD-BBE9-BEAF77A01128}">
      <dsp:nvSpPr>
        <dsp:cNvPr id="0" name=""/>
        <dsp:cNvSpPr/>
      </dsp:nvSpPr>
      <dsp:spPr>
        <a:xfrm>
          <a:off x="957071" y="4147057"/>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1066800">
            <a:lnSpc>
              <a:spcPct val="90000"/>
            </a:lnSpc>
            <a:spcBef>
              <a:spcPct val="0"/>
            </a:spcBef>
            <a:spcAft>
              <a:spcPct val="35000"/>
            </a:spcAft>
            <a:buNone/>
          </a:pPr>
          <a:r>
            <a:rPr lang="en-US" sz="2400" kern="1200" dirty="0"/>
            <a:t>Empowerment</a:t>
          </a:r>
        </a:p>
      </dsp:txBody>
      <dsp:txXfrm>
        <a:off x="957071" y="4147057"/>
        <a:ext cx="5671732" cy="8286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61D40-DDFE-4273-A54D-B32AF7FAB8FD}">
      <dsp:nvSpPr>
        <dsp:cNvPr id="0" name=""/>
        <dsp:cNvSpPr/>
      </dsp:nvSpPr>
      <dsp:spPr>
        <a:xfrm>
          <a:off x="0" y="194592"/>
          <a:ext cx="2686347" cy="161180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Active listening</a:t>
          </a:r>
        </a:p>
        <a:p>
          <a:pPr marL="171450" lvl="1" indent="-171450" algn="l" defTabSz="800100">
            <a:lnSpc>
              <a:spcPct val="90000"/>
            </a:lnSpc>
            <a:spcBef>
              <a:spcPct val="0"/>
            </a:spcBef>
            <a:spcAft>
              <a:spcPct val="15000"/>
            </a:spcAft>
            <a:buChar char="•"/>
          </a:pPr>
          <a:r>
            <a:rPr lang="en-US" sz="1800" kern="1200"/>
            <a:t>Don't interrupt</a:t>
          </a:r>
        </a:p>
      </dsp:txBody>
      <dsp:txXfrm>
        <a:off x="0" y="194592"/>
        <a:ext cx="2686347" cy="1611808"/>
      </dsp:txXfrm>
    </dsp:sp>
    <dsp:sp modelId="{E3C0A927-1F92-484D-960B-9D393B596C38}">
      <dsp:nvSpPr>
        <dsp:cNvPr id="0" name=""/>
        <dsp:cNvSpPr/>
      </dsp:nvSpPr>
      <dsp:spPr>
        <a:xfrm>
          <a:off x="2954982" y="194592"/>
          <a:ext cx="2686347" cy="1611808"/>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Empathy</a:t>
          </a:r>
        </a:p>
        <a:p>
          <a:pPr marL="171450" lvl="1" indent="-171450" algn="l" defTabSz="800100">
            <a:lnSpc>
              <a:spcPct val="90000"/>
            </a:lnSpc>
            <a:spcBef>
              <a:spcPct val="0"/>
            </a:spcBef>
            <a:spcAft>
              <a:spcPct val="15000"/>
            </a:spcAft>
            <a:buChar char="•"/>
          </a:pPr>
          <a:r>
            <a:rPr lang="en-US" sz="1800" kern="1200"/>
            <a:t>"I can see that this is really hard for you"</a:t>
          </a:r>
        </a:p>
        <a:p>
          <a:pPr marL="171450" lvl="1" indent="-171450" algn="l" defTabSz="800100">
            <a:lnSpc>
              <a:spcPct val="90000"/>
            </a:lnSpc>
            <a:spcBef>
              <a:spcPct val="0"/>
            </a:spcBef>
            <a:spcAft>
              <a:spcPct val="15000"/>
            </a:spcAft>
            <a:buChar char="•"/>
          </a:pPr>
          <a:r>
            <a:rPr lang="en-US" sz="1800" kern="1200"/>
            <a:t>validate</a:t>
          </a:r>
        </a:p>
      </dsp:txBody>
      <dsp:txXfrm>
        <a:off x="2954982" y="194592"/>
        <a:ext cx="2686347" cy="1611808"/>
      </dsp:txXfrm>
    </dsp:sp>
    <dsp:sp modelId="{B3F865A3-7021-4BB1-AF4D-A9C932F52F38}">
      <dsp:nvSpPr>
        <dsp:cNvPr id="0" name=""/>
        <dsp:cNvSpPr/>
      </dsp:nvSpPr>
      <dsp:spPr>
        <a:xfrm>
          <a:off x="5909964" y="194592"/>
          <a:ext cx="2686347" cy="1611808"/>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Non-judgmental language</a:t>
          </a:r>
        </a:p>
        <a:p>
          <a:pPr marL="171450" lvl="1" indent="-171450" algn="l" defTabSz="800100">
            <a:lnSpc>
              <a:spcPct val="90000"/>
            </a:lnSpc>
            <a:spcBef>
              <a:spcPct val="0"/>
            </a:spcBef>
            <a:spcAft>
              <a:spcPct val="15000"/>
            </a:spcAft>
            <a:buChar char="•"/>
          </a:pPr>
          <a:r>
            <a:rPr lang="en-US" sz="1800" kern="1200"/>
            <a:t>Avoid making assumptions</a:t>
          </a:r>
        </a:p>
      </dsp:txBody>
      <dsp:txXfrm>
        <a:off x="5909964" y="194592"/>
        <a:ext cx="2686347" cy="1611808"/>
      </dsp:txXfrm>
    </dsp:sp>
    <dsp:sp modelId="{9773F229-3B88-4681-B96A-40464B2FBD4A}">
      <dsp:nvSpPr>
        <dsp:cNvPr id="0" name=""/>
        <dsp:cNvSpPr/>
      </dsp:nvSpPr>
      <dsp:spPr>
        <a:xfrm>
          <a:off x="1477491" y="2075035"/>
          <a:ext cx="2686347" cy="1611808"/>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Clarification</a:t>
          </a:r>
        </a:p>
        <a:p>
          <a:pPr marL="171450" lvl="1" indent="-171450" algn="l" defTabSz="800100">
            <a:lnSpc>
              <a:spcPct val="90000"/>
            </a:lnSpc>
            <a:spcBef>
              <a:spcPct val="0"/>
            </a:spcBef>
            <a:spcAft>
              <a:spcPct val="15000"/>
            </a:spcAft>
            <a:buChar char="•"/>
          </a:pPr>
          <a:r>
            <a:rPr lang="en-US" sz="1800" kern="1200"/>
            <a:t>Ask open-ended questions</a:t>
          </a:r>
        </a:p>
        <a:p>
          <a:pPr marL="171450" lvl="1" indent="-171450" algn="l" defTabSz="800100">
            <a:lnSpc>
              <a:spcPct val="90000"/>
            </a:lnSpc>
            <a:spcBef>
              <a:spcPct val="0"/>
            </a:spcBef>
            <a:spcAft>
              <a:spcPct val="15000"/>
            </a:spcAft>
            <a:buChar char="•"/>
          </a:pPr>
          <a:r>
            <a:rPr lang="en-US" sz="1800" kern="1200"/>
            <a:t>Avoid leading questions</a:t>
          </a:r>
        </a:p>
      </dsp:txBody>
      <dsp:txXfrm>
        <a:off x="1477491" y="2075035"/>
        <a:ext cx="2686347" cy="1611808"/>
      </dsp:txXfrm>
    </dsp:sp>
    <dsp:sp modelId="{B664DE72-26A2-4383-9D0B-49E1A65C7E25}">
      <dsp:nvSpPr>
        <dsp:cNvPr id="0" name=""/>
        <dsp:cNvSpPr/>
      </dsp:nvSpPr>
      <dsp:spPr>
        <a:xfrm>
          <a:off x="4432473" y="2075035"/>
          <a:ext cx="2686347" cy="1611808"/>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Non-verbal communication</a:t>
          </a:r>
        </a:p>
        <a:p>
          <a:pPr marL="171450" lvl="1" indent="-171450" algn="l" defTabSz="800100">
            <a:lnSpc>
              <a:spcPct val="90000"/>
            </a:lnSpc>
            <a:spcBef>
              <a:spcPct val="0"/>
            </a:spcBef>
            <a:spcAft>
              <a:spcPct val="15000"/>
            </a:spcAft>
            <a:buChar char="•"/>
          </a:pPr>
          <a:r>
            <a:rPr lang="en-US" sz="1800" kern="1200"/>
            <a:t>Body language and facial expressions</a:t>
          </a:r>
        </a:p>
      </dsp:txBody>
      <dsp:txXfrm>
        <a:off x="4432473" y="2075035"/>
        <a:ext cx="2686347" cy="16118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1E238-7407-4B56-BF97-1A1B54DFB6D7}">
      <dsp:nvSpPr>
        <dsp:cNvPr id="0" name=""/>
        <dsp:cNvSpPr/>
      </dsp:nvSpPr>
      <dsp:spPr>
        <a:xfrm>
          <a:off x="1925273" y="755192"/>
          <a:ext cx="411937" cy="91440"/>
        </a:xfrm>
        <a:custGeom>
          <a:avLst/>
          <a:gdLst/>
          <a:ahLst/>
          <a:cxnLst/>
          <a:rect l="0" t="0" r="0" b="0"/>
          <a:pathLst>
            <a:path>
              <a:moveTo>
                <a:pt x="0" y="45720"/>
              </a:moveTo>
              <a:lnTo>
                <a:pt x="411937"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20178" y="798698"/>
        <a:ext cx="22126" cy="4429"/>
      </dsp:txXfrm>
    </dsp:sp>
    <dsp:sp modelId="{52EA368C-8C3C-4247-845B-7ED31D1F90E6}">
      <dsp:nvSpPr>
        <dsp:cNvPr id="0" name=""/>
        <dsp:cNvSpPr/>
      </dsp:nvSpPr>
      <dsp:spPr>
        <a:xfrm>
          <a:off x="2999" y="223690"/>
          <a:ext cx="1924074" cy="115444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281" tIns="98965" rIns="94281" bIns="98965" numCol="1" spcCol="1270" anchor="ctr" anchorCtr="0">
          <a:noAutofit/>
        </a:bodyPr>
        <a:lstStyle/>
        <a:p>
          <a:pPr marL="0" lvl="0" indent="0" algn="ctr" defTabSz="533400">
            <a:lnSpc>
              <a:spcPct val="90000"/>
            </a:lnSpc>
            <a:spcBef>
              <a:spcPct val="0"/>
            </a:spcBef>
            <a:spcAft>
              <a:spcPct val="35000"/>
            </a:spcAft>
            <a:buNone/>
          </a:pPr>
          <a:r>
            <a:rPr lang="en-US" sz="1200" b="1" i="1" kern="1200" dirty="0"/>
            <a:t>Stay Calm</a:t>
          </a:r>
          <a:r>
            <a:rPr lang="en-US" sz="1200" kern="1200" dirty="0"/>
            <a:t>: Maintain your composure, as your demeanor can influence the emotional climate of the situation.</a:t>
          </a:r>
        </a:p>
      </dsp:txBody>
      <dsp:txXfrm>
        <a:off x="2999" y="223690"/>
        <a:ext cx="1924074" cy="1154444"/>
      </dsp:txXfrm>
    </dsp:sp>
    <dsp:sp modelId="{AC545CB0-B675-4D32-A095-D767FD1010AD}">
      <dsp:nvSpPr>
        <dsp:cNvPr id="0" name=""/>
        <dsp:cNvSpPr/>
      </dsp:nvSpPr>
      <dsp:spPr>
        <a:xfrm>
          <a:off x="965036" y="1376335"/>
          <a:ext cx="2366611" cy="411937"/>
        </a:xfrm>
        <a:custGeom>
          <a:avLst/>
          <a:gdLst/>
          <a:ahLst/>
          <a:cxnLst/>
          <a:rect l="0" t="0" r="0" b="0"/>
          <a:pathLst>
            <a:path>
              <a:moveTo>
                <a:pt x="2366611" y="0"/>
              </a:moveTo>
              <a:lnTo>
                <a:pt x="2366611" y="223068"/>
              </a:lnTo>
              <a:lnTo>
                <a:pt x="0" y="223068"/>
              </a:lnTo>
              <a:lnTo>
                <a:pt x="0" y="411937"/>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88151" y="1580088"/>
        <a:ext cx="120381" cy="4429"/>
      </dsp:txXfrm>
    </dsp:sp>
    <dsp:sp modelId="{D2587E06-16B3-4017-B8D0-137F78D9C322}">
      <dsp:nvSpPr>
        <dsp:cNvPr id="0" name=""/>
        <dsp:cNvSpPr/>
      </dsp:nvSpPr>
      <dsp:spPr>
        <a:xfrm>
          <a:off x="2369610" y="223690"/>
          <a:ext cx="1924074" cy="115444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281" tIns="98965" rIns="94281" bIns="98965" numCol="1" spcCol="1270" anchor="ctr" anchorCtr="0">
          <a:noAutofit/>
        </a:bodyPr>
        <a:lstStyle/>
        <a:p>
          <a:pPr marL="0" lvl="0" indent="0" algn="ctr" defTabSz="533400">
            <a:lnSpc>
              <a:spcPct val="90000"/>
            </a:lnSpc>
            <a:spcBef>
              <a:spcPct val="0"/>
            </a:spcBef>
            <a:spcAft>
              <a:spcPct val="35000"/>
            </a:spcAft>
            <a:buNone/>
          </a:pPr>
          <a:r>
            <a:rPr lang="en-US" sz="1200" b="1" i="1" kern="1200"/>
            <a:t>Use Verbal De-escalation:</a:t>
          </a:r>
          <a:r>
            <a:rPr lang="en-US" sz="1200" kern="1200"/>
            <a:t> Engage in calm and empathetic verbal communication to soothe heightened emotions.</a:t>
          </a:r>
        </a:p>
      </dsp:txBody>
      <dsp:txXfrm>
        <a:off x="2369610" y="223690"/>
        <a:ext cx="1924074" cy="1154444"/>
      </dsp:txXfrm>
    </dsp:sp>
    <dsp:sp modelId="{FB3ADCD0-463D-4A6E-8D69-7AC318FDDD1E}">
      <dsp:nvSpPr>
        <dsp:cNvPr id="0" name=""/>
        <dsp:cNvSpPr/>
      </dsp:nvSpPr>
      <dsp:spPr>
        <a:xfrm>
          <a:off x="1925273" y="2352174"/>
          <a:ext cx="411937" cy="91440"/>
        </a:xfrm>
        <a:custGeom>
          <a:avLst/>
          <a:gdLst/>
          <a:ahLst/>
          <a:cxnLst/>
          <a:rect l="0" t="0" r="0" b="0"/>
          <a:pathLst>
            <a:path>
              <a:moveTo>
                <a:pt x="0" y="45720"/>
              </a:moveTo>
              <a:lnTo>
                <a:pt x="411937"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20178" y="2395679"/>
        <a:ext cx="22126" cy="4429"/>
      </dsp:txXfrm>
    </dsp:sp>
    <dsp:sp modelId="{479A0A4E-E60C-4032-A556-EF87803F603D}">
      <dsp:nvSpPr>
        <dsp:cNvPr id="0" name=""/>
        <dsp:cNvSpPr/>
      </dsp:nvSpPr>
      <dsp:spPr>
        <a:xfrm>
          <a:off x="2999" y="1820672"/>
          <a:ext cx="1924074" cy="115444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281" tIns="98965" rIns="94281" bIns="98965" numCol="1" spcCol="1270" anchor="ctr" anchorCtr="0">
          <a:noAutofit/>
        </a:bodyPr>
        <a:lstStyle/>
        <a:p>
          <a:pPr marL="0" lvl="0" indent="0" algn="ctr" defTabSz="533400">
            <a:lnSpc>
              <a:spcPct val="90000"/>
            </a:lnSpc>
            <a:spcBef>
              <a:spcPct val="0"/>
            </a:spcBef>
            <a:spcAft>
              <a:spcPct val="35000"/>
            </a:spcAft>
            <a:buNone/>
          </a:pPr>
          <a:r>
            <a:rPr lang="en-US" sz="1200" b="1" i="1" kern="1200"/>
            <a:t>Respect Personal Space</a:t>
          </a:r>
          <a:r>
            <a:rPr lang="en-US" sz="1200" kern="1200"/>
            <a:t>: Avoid crowding or making sudden movements that might increase tension.</a:t>
          </a:r>
        </a:p>
      </dsp:txBody>
      <dsp:txXfrm>
        <a:off x="2999" y="1820672"/>
        <a:ext cx="1924074" cy="1154444"/>
      </dsp:txXfrm>
    </dsp:sp>
    <dsp:sp modelId="{1307B2FA-1D5E-42F1-8B9B-0CD44B946349}">
      <dsp:nvSpPr>
        <dsp:cNvPr id="0" name=""/>
        <dsp:cNvSpPr/>
      </dsp:nvSpPr>
      <dsp:spPr>
        <a:xfrm>
          <a:off x="965036" y="2973316"/>
          <a:ext cx="2366611" cy="411937"/>
        </a:xfrm>
        <a:custGeom>
          <a:avLst/>
          <a:gdLst/>
          <a:ahLst/>
          <a:cxnLst/>
          <a:rect l="0" t="0" r="0" b="0"/>
          <a:pathLst>
            <a:path>
              <a:moveTo>
                <a:pt x="2366611" y="0"/>
              </a:moveTo>
              <a:lnTo>
                <a:pt x="2366611" y="223068"/>
              </a:lnTo>
              <a:lnTo>
                <a:pt x="0" y="223068"/>
              </a:lnTo>
              <a:lnTo>
                <a:pt x="0" y="411937"/>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88151" y="3177070"/>
        <a:ext cx="120381" cy="4429"/>
      </dsp:txXfrm>
    </dsp:sp>
    <dsp:sp modelId="{07A9D7AE-197E-4E7D-A88C-FA0497F4AED4}">
      <dsp:nvSpPr>
        <dsp:cNvPr id="0" name=""/>
        <dsp:cNvSpPr/>
      </dsp:nvSpPr>
      <dsp:spPr>
        <a:xfrm>
          <a:off x="2369610" y="1820672"/>
          <a:ext cx="1924074" cy="115444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281" tIns="98965" rIns="94281" bIns="98965" numCol="1" spcCol="1270" anchor="ctr" anchorCtr="0">
          <a:noAutofit/>
        </a:bodyPr>
        <a:lstStyle/>
        <a:p>
          <a:pPr marL="0" lvl="0" indent="0" algn="ctr" defTabSz="533400">
            <a:lnSpc>
              <a:spcPct val="90000"/>
            </a:lnSpc>
            <a:spcBef>
              <a:spcPct val="0"/>
            </a:spcBef>
            <a:spcAft>
              <a:spcPct val="35000"/>
            </a:spcAft>
            <a:buNone/>
          </a:pPr>
          <a:r>
            <a:rPr lang="en-US" sz="1200" b="1" i="1" kern="1200"/>
            <a:t>Involve a Support Person</a:t>
          </a:r>
          <a:r>
            <a:rPr lang="en-US" sz="1200" kern="1200"/>
            <a:t>: If appropriate and possible, involve a support person or a mental health professional to help manage the crisis.</a:t>
          </a:r>
        </a:p>
      </dsp:txBody>
      <dsp:txXfrm>
        <a:off x="2369610" y="1820672"/>
        <a:ext cx="1924074" cy="1154444"/>
      </dsp:txXfrm>
    </dsp:sp>
    <dsp:sp modelId="{5A8ED313-1F51-4222-AAE0-9D0E3CAB6094}">
      <dsp:nvSpPr>
        <dsp:cNvPr id="0" name=""/>
        <dsp:cNvSpPr/>
      </dsp:nvSpPr>
      <dsp:spPr>
        <a:xfrm>
          <a:off x="2999" y="3417653"/>
          <a:ext cx="1924074" cy="115444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281" tIns="98965" rIns="94281" bIns="98965" numCol="1" spcCol="1270" anchor="ctr" anchorCtr="0">
          <a:noAutofit/>
        </a:bodyPr>
        <a:lstStyle/>
        <a:p>
          <a:pPr marL="0" lvl="0" indent="0" algn="ctr" defTabSz="533400">
            <a:lnSpc>
              <a:spcPct val="90000"/>
            </a:lnSpc>
            <a:spcBef>
              <a:spcPct val="0"/>
            </a:spcBef>
            <a:spcAft>
              <a:spcPct val="35000"/>
            </a:spcAft>
            <a:buNone/>
          </a:pPr>
          <a:r>
            <a:rPr lang="en-US" sz="1200" b="1" i="1" kern="1200"/>
            <a:t>Maintain a Safety Plan:</a:t>
          </a:r>
          <a:r>
            <a:rPr lang="en-US" sz="1200" kern="1200"/>
            <a:t> Develop and follow a safety plan that includes protocols for handling crisis situations while ensuring the safety of all involved parties.</a:t>
          </a:r>
        </a:p>
      </dsp:txBody>
      <dsp:txXfrm>
        <a:off x="2999" y="3417653"/>
        <a:ext cx="1924074" cy="11544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48D2F-213D-4B32-8E84-C1738C38B486}">
      <dsp:nvSpPr>
        <dsp:cNvPr id="0" name=""/>
        <dsp:cNvSpPr/>
      </dsp:nvSpPr>
      <dsp:spPr>
        <a:xfrm>
          <a:off x="0" y="3357542"/>
          <a:ext cx="9618133" cy="73454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Resources and Techniques</a:t>
          </a:r>
        </a:p>
      </dsp:txBody>
      <dsp:txXfrm>
        <a:off x="0" y="3357542"/>
        <a:ext cx="9618133" cy="396656"/>
      </dsp:txXfrm>
    </dsp:sp>
    <dsp:sp modelId="{1FE60810-FC7F-4C3B-A77D-6F177CEF49E5}">
      <dsp:nvSpPr>
        <dsp:cNvPr id="0" name=""/>
        <dsp:cNvSpPr/>
      </dsp:nvSpPr>
      <dsp:spPr>
        <a:xfrm>
          <a:off x="0" y="3739507"/>
          <a:ext cx="2404533" cy="337892"/>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Peer Support</a:t>
          </a:r>
        </a:p>
      </dsp:txBody>
      <dsp:txXfrm>
        <a:off x="0" y="3739507"/>
        <a:ext cx="2404533" cy="337892"/>
      </dsp:txXfrm>
    </dsp:sp>
    <dsp:sp modelId="{CC0AD84C-8072-4F66-BEC3-84D1092718A5}">
      <dsp:nvSpPr>
        <dsp:cNvPr id="0" name=""/>
        <dsp:cNvSpPr/>
      </dsp:nvSpPr>
      <dsp:spPr>
        <a:xfrm>
          <a:off x="2404533" y="3739507"/>
          <a:ext cx="2404533" cy="337892"/>
        </a:xfrm>
        <a:prstGeom prst="rect">
          <a:avLst/>
        </a:prstGeom>
        <a:solidFill>
          <a:schemeClr val="accent2">
            <a:tint val="40000"/>
            <a:alpha val="90000"/>
            <a:hueOff val="-1363946"/>
            <a:satOff val="15036"/>
            <a:lumOff val="1432"/>
            <a:alphaOff val="0"/>
          </a:schemeClr>
        </a:solidFill>
        <a:ln w="19050" cap="rnd" cmpd="sng" algn="ctr">
          <a:solidFill>
            <a:schemeClr val="accent2">
              <a:tint val="40000"/>
              <a:alpha val="90000"/>
              <a:hueOff val="-1363946"/>
              <a:satOff val="15036"/>
              <a:lumOff val="14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Mental Health Services</a:t>
          </a:r>
        </a:p>
      </dsp:txBody>
      <dsp:txXfrm>
        <a:off x="2404533" y="3739507"/>
        <a:ext cx="2404533" cy="337892"/>
      </dsp:txXfrm>
    </dsp:sp>
    <dsp:sp modelId="{A80A48F0-1CC2-4CA3-B590-91EBB4C5B090}">
      <dsp:nvSpPr>
        <dsp:cNvPr id="0" name=""/>
        <dsp:cNvSpPr/>
      </dsp:nvSpPr>
      <dsp:spPr>
        <a:xfrm>
          <a:off x="4809066" y="3739507"/>
          <a:ext cx="2404533" cy="337892"/>
        </a:xfrm>
        <a:prstGeom prst="rect">
          <a:avLst/>
        </a:prstGeom>
        <a:solidFill>
          <a:schemeClr val="accent2">
            <a:tint val="40000"/>
            <a:alpha val="90000"/>
            <a:hueOff val="-2727893"/>
            <a:satOff val="30071"/>
            <a:lumOff val="2864"/>
            <a:alphaOff val="0"/>
          </a:schemeClr>
        </a:solidFill>
        <a:ln w="19050" cap="rnd" cmpd="sng" algn="ctr">
          <a:solidFill>
            <a:schemeClr val="accent2">
              <a:tint val="40000"/>
              <a:alpha val="90000"/>
              <a:hueOff val="-2727893"/>
              <a:satOff val="30071"/>
              <a:lumOff val="28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Regular Debriefing</a:t>
          </a:r>
        </a:p>
      </dsp:txBody>
      <dsp:txXfrm>
        <a:off x="4809066" y="3739507"/>
        <a:ext cx="2404533" cy="337892"/>
      </dsp:txXfrm>
    </dsp:sp>
    <dsp:sp modelId="{D915F9A5-2079-4913-BA4D-408A51C3D392}">
      <dsp:nvSpPr>
        <dsp:cNvPr id="0" name=""/>
        <dsp:cNvSpPr/>
      </dsp:nvSpPr>
      <dsp:spPr>
        <a:xfrm>
          <a:off x="7213599" y="3739507"/>
          <a:ext cx="2404533" cy="337892"/>
        </a:xfrm>
        <a:prstGeom prst="rect">
          <a:avLst/>
        </a:prstGeom>
        <a:solidFill>
          <a:schemeClr val="accent2">
            <a:tint val="40000"/>
            <a:alpha val="90000"/>
            <a:hueOff val="-4091839"/>
            <a:satOff val="45107"/>
            <a:lumOff val="4296"/>
            <a:alphaOff val="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Mindfulness and Stress Reduction Techniques</a:t>
          </a:r>
        </a:p>
      </dsp:txBody>
      <dsp:txXfrm>
        <a:off x="7213599" y="3739507"/>
        <a:ext cx="2404533" cy="337892"/>
      </dsp:txXfrm>
    </dsp:sp>
    <dsp:sp modelId="{79F99099-5A41-42D9-A478-E87D8042695E}">
      <dsp:nvSpPr>
        <dsp:cNvPr id="0" name=""/>
        <dsp:cNvSpPr/>
      </dsp:nvSpPr>
      <dsp:spPr>
        <a:xfrm rot="10800000">
          <a:off x="0" y="2238825"/>
          <a:ext cx="9618133" cy="1129735"/>
        </a:xfrm>
        <a:prstGeom prst="upArrowCallout">
          <a:avLst/>
        </a:prstGeom>
        <a:solidFill>
          <a:schemeClr val="accent2">
            <a:hueOff val="-988095"/>
            <a:satOff val="4733"/>
            <a:lumOff val="437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Self-care is not a sign of weakness but a proactive step to ensure officers remain effective and compassionate in their duties.</a:t>
          </a:r>
        </a:p>
      </dsp:txBody>
      <dsp:txXfrm rot="10800000">
        <a:off x="0" y="2238825"/>
        <a:ext cx="9618133" cy="734068"/>
      </dsp:txXfrm>
    </dsp:sp>
    <dsp:sp modelId="{E5A58B16-CC29-4CDC-9AC9-F909E4517CF0}">
      <dsp:nvSpPr>
        <dsp:cNvPr id="0" name=""/>
        <dsp:cNvSpPr/>
      </dsp:nvSpPr>
      <dsp:spPr>
        <a:xfrm rot="10800000">
          <a:off x="0" y="1120108"/>
          <a:ext cx="9618133" cy="1129735"/>
        </a:xfrm>
        <a:prstGeom prst="upArrowCallout">
          <a:avLst/>
        </a:prstGeom>
        <a:solidFill>
          <a:schemeClr val="accent2">
            <a:hueOff val="-1976191"/>
            <a:satOff val="9467"/>
            <a:lumOff val="87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It helps officers manage the stress and potential vicarious trauma associated with their roles.</a:t>
          </a:r>
        </a:p>
      </dsp:txBody>
      <dsp:txXfrm rot="10800000">
        <a:off x="0" y="1120108"/>
        <a:ext cx="9618133" cy="734068"/>
      </dsp:txXfrm>
    </dsp:sp>
    <dsp:sp modelId="{537390BD-3199-44AC-B659-16EBF2065681}">
      <dsp:nvSpPr>
        <dsp:cNvPr id="0" name=""/>
        <dsp:cNvSpPr/>
      </dsp:nvSpPr>
      <dsp:spPr>
        <a:xfrm rot="10800000">
          <a:off x="0" y="151025"/>
          <a:ext cx="9618133" cy="1129735"/>
        </a:xfrm>
        <a:prstGeom prst="upArrowCallou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Self-care is essential for the mental and emotional well-being of campus police officers.</a:t>
          </a:r>
        </a:p>
      </dsp:txBody>
      <dsp:txXfrm rot="10800000">
        <a:off x="0" y="151025"/>
        <a:ext cx="9618133" cy="734068"/>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5707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77430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31184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05760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15346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75049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65834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25206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254001" y="139701"/>
            <a:ext cx="5143500" cy="774700"/>
          </a:xfrm>
          <a:prstGeom prst="rect">
            <a:avLst/>
          </a:prstGeom>
        </p:spPr>
        <p:txBody>
          <a:bodyPr/>
          <a:lstStyle>
            <a:lvl1pPr marL="0" indent="0">
              <a:buNone/>
              <a:defRPr sz="3733" baseline="0">
                <a:solidFill>
                  <a:schemeClr val="bg1"/>
                </a:solidFill>
                <a:latin typeface="Georgia" panose="02040502050405020303" pitchFamily="18" charset="0"/>
              </a:defRPr>
            </a:lvl1pPr>
          </a:lstStyle>
          <a:p>
            <a:pPr lvl="0"/>
            <a:r>
              <a:rPr lang="en-US"/>
              <a:t>Section Header</a:t>
            </a:r>
          </a:p>
        </p:txBody>
      </p:sp>
      <p:sp>
        <p:nvSpPr>
          <p:cNvPr id="12" name="Text Placeholder 11"/>
          <p:cNvSpPr>
            <a:spLocks noGrp="1"/>
          </p:cNvSpPr>
          <p:nvPr>
            <p:ph type="body" sz="quarter" idx="12" hasCustomPrompt="1"/>
          </p:nvPr>
        </p:nvSpPr>
        <p:spPr>
          <a:xfrm>
            <a:off x="355601" y="1155701"/>
            <a:ext cx="4432300" cy="571500"/>
          </a:xfrm>
          <a:prstGeom prst="rect">
            <a:avLst/>
          </a:prstGeom>
        </p:spPr>
        <p:txBody>
          <a:bodyPr/>
          <a:lstStyle>
            <a:lvl1pPr marL="0" indent="0">
              <a:buNone/>
              <a:defRPr sz="5333">
                <a:solidFill>
                  <a:srgbClr val="00205B"/>
                </a:solidFill>
                <a:latin typeface="Franklin Gothic Book" panose="020B0503020102020204" pitchFamily="34" charset="0"/>
              </a:defRPr>
            </a:lvl1pPr>
          </a:lstStyle>
          <a:p>
            <a:pPr lvl="0"/>
            <a:r>
              <a:rPr lang="en-US"/>
              <a:t>HEADLINE</a:t>
            </a:r>
          </a:p>
        </p:txBody>
      </p:sp>
      <p:sp>
        <p:nvSpPr>
          <p:cNvPr id="14" name="Text Placeholder 13"/>
          <p:cNvSpPr>
            <a:spLocks noGrp="1"/>
          </p:cNvSpPr>
          <p:nvPr>
            <p:ph type="body" sz="quarter" idx="13" hasCustomPrompt="1"/>
          </p:nvPr>
        </p:nvSpPr>
        <p:spPr>
          <a:xfrm>
            <a:off x="355600" y="2070100"/>
            <a:ext cx="3911600" cy="584200"/>
          </a:xfrm>
          <a:prstGeom prst="rect">
            <a:avLst/>
          </a:prstGeom>
        </p:spPr>
        <p:txBody>
          <a:bodyPr/>
          <a:lstStyle>
            <a:lvl1pPr marL="0" indent="0">
              <a:buNone/>
              <a:defRPr sz="3733">
                <a:solidFill>
                  <a:srgbClr val="651D32"/>
                </a:solidFill>
                <a:latin typeface="Georgia" panose="02040502050405020303" pitchFamily="18" charset="0"/>
              </a:defRPr>
            </a:lvl1pPr>
          </a:lstStyle>
          <a:p>
            <a:pPr lvl="0"/>
            <a:r>
              <a:rPr lang="en-US"/>
              <a:t>Subhead</a:t>
            </a:r>
          </a:p>
        </p:txBody>
      </p:sp>
      <p:sp>
        <p:nvSpPr>
          <p:cNvPr id="31" name="Text Placeholder 30"/>
          <p:cNvSpPr>
            <a:spLocks noGrp="1"/>
          </p:cNvSpPr>
          <p:nvPr>
            <p:ph type="body" sz="quarter" idx="15" hasCustomPrompt="1"/>
          </p:nvPr>
        </p:nvSpPr>
        <p:spPr>
          <a:xfrm>
            <a:off x="6438901" y="2997199"/>
            <a:ext cx="5219700" cy="3416300"/>
          </a:xfrm>
          <a:prstGeom prst="rect">
            <a:avLst/>
          </a:prstGeom>
        </p:spPr>
        <p:txBody>
          <a:bodyPr/>
          <a:lstStyle>
            <a:lvl1pPr marL="380990" marR="0" indent="-380990" algn="l" defTabSz="609585" rtl="0" eaLnBrk="1" fontAlgn="auto" latinLnBrk="0" hangingPunct="1">
              <a:lnSpc>
                <a:spcPct val="100000"/>
              </a:lnSpc>
              <a:spcBef>
                <a:spcPct val="20000"/>
              </a:spcBef>
              <a:spcAft>
                <a:spcPts val="0"/>
              </a:spcAft>
              <a:buClr>
                <a:srgbClr val="A89968"/>
              </a:buClr>
              <a:buSzTx/>
              <a:buFont typeface="Arial" panose="020B0604020202020204" pitchFamily="34" charset="0"/>
              <a:buChar char="•"/>
              <a:tabLst/>
              <a:defRPr sz="2400" baseline="0">
                <a:solidFill>
                  <a:srgbClr val="00205B"/>
                </a:solidFill>
                <a:latin typeface="+mn-lt"/>
              </a:defRPr>
            </a:lvl1pPr>
          </a:lstStyle>
          <a:p>
            <a:pPr lvl="0"/>
            <a:r>
              <a:rPr lang="en-US" err="1"/>
              <a:t>Doloremqu</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r>
              <a:rPr lang="en-US" err="1"/>
              <a:t>doloremqu</a:t>
            </a:r>
            <a:endParaRPr lang="en-US"/>
          </a:p>
          <a:p>
            <a:pPr lvl="0"/>
            <a:endParaRPr lang="en-US"/>
          </a:p>
          <a:p>
            <a:pPr marL="380990" marR="0" lvl="0" indent="-380990" algn="l" defTabSz="609585" rtl="0" eaLnBrk="1" fontAlgn="auto" latinLnBrk="0" hangingPunct="1">
              <a:lnSpc>
                <a:spcPct val="100000"/>
              </a:lnSpc>
              <a:spcBef>
                <a:spcPct val="20000"/>
              </a:spcBef>
              <a:spcAft>
                <a:spcPts val="0"/>
              </a:spcAft>
              <a:buClr>
                <a:srgbClr val="A89968"/>
              </a:buClr>
              <a:buSzTx/>
              <a:buFont typeface="Arial" panose="020B0604020202020204" pitchFamily="34" charset="0"/>
              <a:buChar char="•"/>
              <a:tabLst/>
              <a:defRPr/>
            </a:pPr>
            <a:r>
              <a:rPr lang="en-US" err="1"/>
              <a:t>Doloremqu</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r>
              <a:rPr lang="en-US" err="1"/>
              <a:t>doloremqu</a:t>
            </a:r>
            <a:endParaRPr lang="en-US"/>
          </a:p>
          <a:p>
            <a:pPr lvl="0"/>
            <a:endParaRPr lang="en-US"/>
          </a:p>
          <a:p>
            <a:pPr marL="380990" marR="0" lvl="0" indent="-380990" algn="l" defTabSz="609585" rtl="0" eaLnBrk="1" fontAlgn="auto" latinLnBrk="0" hangingPunct="1">
              <a:lnSpc>
                <a:spcPct val="100000"/>
              </a:lnSpc>
              <a:spcBef>
                <a:spcPct val="20000"/>
              </a:spcBef>
              <a:spcAft>
                <a:spcPts val="0"/>
              </a:spcAft>
              <a:buClr>
                <a:srgbClr val="A89968"/>
              </a:buClr>
              <a:buSzTx/>
              <a:buFont typeface="Arial" panose="020B0604020202020204" pitchFamily="34" charset="0"/>
              <a:buChar char="•"/>
              <a:tabLst/>
              <a:defRPr/>
            </a:pPr>
            <a:r>
              <a:rPr lang="en-US" err="1"/>
              <a:t>Doloremqu</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r>
              <a:rPr lang="en-US" err="1"/>
              <a:t>doloremqu</a:t>
            </a:r>
            <a:endParaRPr lang="en-US"/>
          </a:p>
          <a:p>
            <a:pPr lvl="0"/>
            <a:endParaRPr lang="en-US"/>
          </a:p>
        </p:txBody>
      </p:sp>
      <p:sp>
        <p:nvSpPr>
          <p:cNvPr id="33" name="Text Placeholder 30"/>
          <p:cNvSpPr>
            <a:spLocks noGrp="1"/>
          </p:cNvSpPr>
          <p:nvPr>
            <p:ph type="body" sz="quarter" idx="16" hasCustomPrompt="1"/>
          </p:nvPr>
        </p:nvSpPr>
        <p:spPr>
          <a:xfrm>
            <a:off x="355601" y="2997198"/>
            <a:ext cx="5219700" cy="3416300"/>
          </a:xfrm>
          <a:prstGeom prst="rect">
            <a:avLst/>
          </a:prstGeom>
        </p:spPr>
        <p:txBody>
          <a:bodyPr/>
          <a:lstStyle>
            <a:lvl1pPr marL="0" marR="0" indent="0" algn="l" defTabSz="609585" rtl="0" eaLnBrk="1" fontAlgn="auto" latinLnBrk="0" hangingPunct="1">
              <a:lnSpc>
                <a:spcPct val="100000"/>
              </a:lnSpc>
              <a:spcBef>
                <a:spcPct val="20000"/>
              </a:spcBef>
              <a:spcAft>
                <a:spcPts val="0"/>
              </a:spcAft>
              <a:buClr>
                <a:srgbClr val="A89968"/>
              </a:buClr>
              <a:buSzTx/>
              <a:buFontTx/>
              <a:buNone/>
              <a:tabLst/>
              <a:defRPr sz="2400" baseline="0">
                <a:solidFill>
                  <a:srgbClr val="00205B"/>
                </a:solidFill>
                <a:latin typeface="+mn-lt"/>
              </a:defRPr>
            </a:lvl1pPr>
          </a:lstStyle>
          <a:p>
            <a:pPr lvl="0"/>
            <a:r>
              <a:rPr lang="en-US" err="1"/>
              <a:t>Doloremqu</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r>
              <a:rPr lang="en-US" err="1"/>
              <a:t>doloremqu</a:t>
            </a:r>
            <a:endParaRPr lang="en-US"/>
          </a:p>
          <a:p>
            <a:pPr lvl="0"/>
            <a:endParaRPr lang="en-US"/>
          </a:p>
          <a:p>
            <a:pPr lvl="0"/>
            <a:endParaRPr lang="en-US"/>
          </a:p>
        </p:txBody>
      </p:sp>
    </p:spTree>
    <p:extLst>
      <p:ext uri="{BB962C8B-B14F-4D97-AF65-F5344CB8AC3E}">
        <p14:creationId xmlns:p14="http://schemas.microsoft.com/office/powerpoint/2010/main" val="235232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76999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4530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58908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14780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67871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57229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73358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75864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6CE7D5-CF57-46EF-B807-FDD0502418D4}" type="datetimeFigureOut">
              <a:rPr lang="en-US" smtClean="0"/>
              <a:t>1/25/2024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62746814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smithk15@queens.edu" TargetMode="External"/><Relationship Id="rId2" Type="http://schemas.openxmlformats.org/officeDocument/2006/relationships/hyperlink" Target="mailto:Rogerse2@queens.edu" TargetMode="Externa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80563" y="2404534"/>
            <a:ext cx="3893439" cy="1646302"/>
          </a:xfrm>
        </p:spPr>
        <p:txBody>
          <a:bodyPr vert="horz" lIns="91440" tIns="45720" rIns="91440" bIns="45720" rtlCol="0" anchor="b">
            <a:normAutofit/>
          </a:bodyPr>
          <a:lstStyle/>
          <a:p>
            <a:pPr>
              <a:lnSpc>
                <a:spcPct val="90000"/>
              </a:lnSpc>
            </a:pPr>
            <a:r>
              <a:rPr lang="en-US" sz="3800" dirty="0"/>
              <a:t>Trauma Informed Techniques</a:t>
            </a:r>
          </a:p>
        </p:txBody>
      </p:sp>
      <p:sp>
        <p:nvSpPr>
          <p:cNvPr id="6" name="Subtitle 2">
            <a:extLst>
              <a:ext uri="{FF2B5EF4-FFF2-40B4-BE49-F238E27FC236}">
                <a16:creationId xmlns:a16="http://schemas.microsoft.com/office/drawing/2014/main" id="{A5CFB434-056A-C4B2-F15A-1D44921DF231}"/>
              </a:ext>
            </a:extLst>
          </p:cNvPr>
          <p:cNvSpPr txBox="1">
            <a:spLocks/>
          </p:cNvSpPr>
          <p:nvPr/>
        </p:nvSpPr>
        <p:spPr>
          <a:xfrm>
            <a:off x="6419654" y="4135104"/>
            <a:ext cx="4594710" cy="109689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457200">
              <a:buClr>
                <a:schemeClr val="accent1"/>
              </a:buClr>
              <a:buSzPct val="80000"/>
            </a:pPr>
            <a:r>
              <a:rPr lang="en-US" sz="1800" dirty="0"/>
              <a:t>Elizabeth Rogers, M.A.,</a:t>
            </a:r>
          </a:p>
          <a:p>
            <a:pPr algn="l" defTabSz="457200">
              <a:buClr>
                <a:schemeClr val="accent1"/>
              </a:buClr>
              <a:buSzPct val="80000"/>
            </a:pPr>
            <a:r>
              <a:rPr lang="en-US" sz="1800" dirty="0"/>
              <a:t> Deputy Title IX Coordinator</a:t>
            </a:r>
          </a:p>
          <a:p>
            <a:pPr algn="l" defTabSz="457200">
              <a:buClr>
                <a:schemeClr val="accent1"/>
              </a:buClr>
              <a:buSzPct val="80000"/>
            </a:pPr>
            <a:endParaRPr lang="en-US" sz="1800" dirty="0"/>
          </a:p>
          <a:p>
            <a:pPr algn="r" defTabSz="457200">
              <a:buClr>
                <a:schemeClr val="accent1"/>
              </a:buClr>
              <a:buSzPct val="80000"/>
            </a:pPr>
            <a:endParaRPr lang="en-US" sz="1800" dirty="0"/>
          </a:p>
        </p:txBody>
      </p:sp>
      <p:pic>
        <p:nvPicPr>
          <p:cNvPr id="23" name="Picture 22" descr="The radiologic figure of a skeleton">
            <a:extLst>
              <a:ext uri="{FF2B5EF4-FFF2-40B4-BE49-F238E27FC236}">
                <a16:creationId xmlns:a16="http://schemas.microsoft.com/office/drawing/2014/main" id="{0D7C1EF0-6287-867B-D4F6-CF44C0770AB3}"/>
              </a:ext>
            </a:extLst>
          </p:cNvPr>
          <p:cNvPicPr>
            <a:picLocks noChangeAspect="1"/>
          </p:cNvPicPr>
          <p:nvPr/>
        </p:nvPicPr>
        <p:blipFill rotWithShape="1">
          <a:blip r:embed="rId2"/>
          <a:srcRect l="2194" r="3" b="3"/>
          <a:stretch/>
        </p:blipFill>
        <p:spPr>
          <a:xfrm>
            <a:off x="332680" y="-1"/>
            <a:ext cx="5062280" cy="3429000"/>
          </a:xfrm>
          <a:custGeom>
            <a:avLst/>
            <a:gdLst/>
            <a:ahLst/>
            <a:cxnLst/>
            <a:rect l="l" t="t" r="r" b="b"/>
            <a:pathLst>
              <a:path w="5062280" h="3429000">
                <a:moveTo>
                  <a:pt x="509916" y="0"/>
                </a:moveTo>
                <a:lnTo>
                  <a:pt x="5062280" y="0"/>
                </a:lnTo>
                <a:lnTo>
                  <a:pt x="5062280" y="21851"/>
                </a:lnTo>
                <a:lnTo>
                  <a:pt x="4549416" y="3429000"/>
                </a:lnTo>
                <a:lnTo>
                  <a:pt x="0" y="3429000"/>
                </a:lnTo>
                <a:close/>
              </a:path>
            </a:pathLst>
          </a:custGeom>
        </p:spPr>
      </p:pic>
      <p:sp>
        <p:nvSpPr>
          <p:cNvPr id="3" name="Subtitle 2"/>
          <p:cNvSpPr>
            <a:spLocks/>
          </p:cNvSpPr>
          <p:nvPr/>
        </p:nvSpPr>
        <p:spPr>
          <a:xfrm>
            <a:off x="6527054" y="5316272"/>
            <a:ext cx="4235294" cy="1541728"/>
          </a:xfrm>
          <a:prstGeom prst="rect">
            <a:avLst/>
          </a:prstGeom>
        </p:spPr>
        <p:txBody>
          <a:bodyPr vert="horz" lIns="91440" tIns="45720" rIns="91440" bIns="45720" rtlCol="0" anchor="t">
            <a:normAutofit/>
          </a:bodyPr>
          <a:lstStyle/>
          <a:p>
            <a:pPr defTabSz="425196">
              <a:spcAft>
                <a:spcPts val="600"/>
              </a:spcAft>
            </a:pPr>
            <a:r>
              <a:rPr lang="en-US" sz="1674" kern="1200" dirty="0">
                <a:solidFill>
                  <a:schemeClr val="tx1"/>
                </a:solidFill>
                <a:latin typeface="+mn-lt"/>
                <a:ea typeface="+mn-ea"/>
                <a:cs typeface="Calibri"/>
              </a:rPr>
              <a:t>Kathryn Underwood Smith, JD</a:t>
            </a:r>
            <a:endParaRPr lang="en-US" sz="1674" kern="1200" dirty="0">
              <a:solidFill>
                <a:schemeClr val="tx1"/>
              </a:solidFill>
              <a:latin typeface="+mn-lt"/>
              <a:ea typeface="+mn-ea"/>
              <a:cs typeface="+mn-cs"/>
            </a:endParaRPr>
          </a:p>
          <a:p>
            <a:pPr defTabSz="425196">
              <a:spcAft>
                <a:spcPts val="600"/>
              </a:spcAft>
            </a:pPr>
            <a:r>
              <a:rPr lang="en-US" sz="1674" kern="1200" dirty="0">
                <a:solidFill>
                  <a:schemeClr val="tx1"/>
                </a:solidFill>
                <a:latin typeface="+mn-lt"/>
                <a:ea typeface="+mn-ea"/>
                <a:cs typeface="Calibri"/>
              </a:rPr>
              <a:t>Title IX Coordinator</a:t>
            </a:r>
            <a:endParaRPr lang="en-US" dirty="0">
              <a:ea typeface="Calibri"/>
              <a:cs typeface="Calibri"/>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D700-0539-390D-8278-7DC41FB515D8}"/>
              </a:ext>
            </a:extLst>
          </p:cNvPr>
          <p:cNvSpPr>
            <a:spLocks noGrp="1"/>
          </p:cNvSpPr>
          <p:nvPr>
            <p:ph type="title"/>
          </p:nvPr>
        </p:nvSpPr>
        <p:spPr>
          <a:xfrm>
            <a:off x="2566533" y="156238"/>
            <a:ext cx="6424440" cy="1320800"/>
          </a:xfrm>
        </p:spPr>
        <p:txBody>
          <a:bodyPr>
            <a:normAutofit/>
          </a:bodyPr>
          <a:lstStyle/>
          <a:p>
            <a:pPr algn="ctr"/>
            <a:r>
              <a:rPr lang="en-US" dirty="0">
                <a:ea typeface="Calibri Light"/>
                <a:cs typeface="Calibri Light"/>
              </a:rPr>
              <a:t>Benefits of Being Trauma Informed</a:t>
            </a:r>
            <a:endParaRPr lang="en-US" dirty="0"/>
          </a:p>
        </p:txBody>
      </p:sp>
      <p:sp>
        <p:nvSpPr>
          <p:cNvPr id="3" name="Content Placeholder 2">
            <a:extLst>
              <a:ext uri="{FF2B5EF4-FFF2-40B4-BE49-F238E27FC236}">
                <a16:creationId xmlns:a16="http://schemas.microsoft.com/office/drawing/2014/main" id="{1CB03C25-B3A4-B554-B97E-431DC988E01E}"/>
              </a:ext>
            </a:extLst>
          </p:cNvPr>
          <p:cNvSpPr>
            <a:spLocks noGrp="1"/>
          </p:cNvSpPr>
          <p:nvPr>
            <p:ph idx="1"/>
          </p:nvPr>
        </p:nvSpPr>
        <p:spPr>
          <a:xfrm>
            <a:off x="2388523" y="1348972"/>
            <a:ext cx="7414953" cy="5328457"/>
          </a:xfrm>
        </p:spPr>
        <p:txBody>
          <a:bodyPr vert="horz" lIns="91440" tIns="45720" rIns="91440" bIns="45720" rtlCol="0">
            <a:normAutofit/>
          </a:bodyPr>
          <a:lstStyle/>
          <a:p>
            <a:pPr>
              <a:lnSpc>
                <a:spcPct val="90000"/>
              </a:lnSpc>
            </a:pPr>
            <a:r>
              <a:rPr lang="en-US" sz="2000" dirty="0">
                <a:ea typeface="+mn-lt"/>
                <a:cs typeface="+mn-lt"/>
              </a:rPr>
              <a:t>By adopting trauma-informed policing, law enforcement agencies can build stronger relationships with the community, reduce the risk of violent encounters, and contribute to a safer, more supportive environment for all residents.</a:t>
            </a:r>
            <a:endParaRPr lang="en-US" sz="2000" dirty="0">
              <a:ea typeface="Calibri" panose="020F0502020204030204"/>
              <a:cs typeface="Calibri" panose="020F0502020204030204"/>
            </a:endParaRPr>
          </a:p>
          <a:p>
            <a:pPr>
              <a:lnSpc>
                <a:spcPct val="90000"/>
              </a:lnSpc>
            </a:pPr>
            <a:endParaRPr lang="en-US" sz="2000" dirty="0"/>
          </a:p>
          <a:p>
            <a:pPr>
              <a:lnSpc>
                <a:spcPct val="90000"/>
              </a:lnSpc>
            </a:pPr>
            <a:r>
              <a:rPr lang="en-US" sz="2000" dirty="0">
                <a:ea typeface="+mn-lt"/>
                <a:cs typeface="+mn-lt"/>
              </a:rPr>
              <a:t>Additionally, this approach can improve the mental and emotional well-being of police officers by reducing their exposure to high-stress situations and enhancing job satisfaction.</a:t>
            </a:r>
            <a:endParaRPr lang="en-US" sz="2000" dirty="0"/>
          </a:p>
          <a:p>
            <a:pPr>
              <a:lnSpc>
                <a:spcPct val="90000"/>
              </a:lnSpc>
            </a:pPr>
            <a:endParaRPr lang="en-US" sz="2000" dirty="0"/>
          </a:p>
          <a:p>
            <a:pPr>
              <a:lnSpc>
                <a:spcPct val="90000"/>
              </a:lnSpc>
            </a:pPr>
            <a:r>
              <a:rPr lang="en-US" sz="2000" dirty="0">
                <a:ea typeface="+mn-lt"/>
                <a:cs typeface="+mn-lt"/>
              </a:rPr>
              <a:t>As we move forward, we will delve deeper into the principles and techniques that can be integrated into everyday policing to ensure that trauma survivors receive the care and support they need, contributing to a safer and more compassionate community.</a:t>
            </a:r>
            <a:endParaRPr lang="en-US" sz="2000" dirty="0"/>
          </a:p>
        </p:txBody>
      </p:sp>
      <p:pic>
        <p:nvPicPr>
          <p:cNvPr id="11" name="Picture 10" descr="Hands holding each other's wrists and interlinked to form a circle">
            <a:extLst>
              <a:ext uri="{FF2B5EF4-FFF2-40B4-BE49-F238E27FC236}">
                <a16:creationId xmlns:a16="http://schemas.microsoft.com/office/drawing/2014/main" id="{B0318C34-2922-B1DA-E74E-ABC235EEB245}"/>
              </a:ext>
            </a:extLst>
          </p:cNvPr>
          <p:cNvPicPr>
            <a:picLocks noChangeAspect="1"/>
          </p:cNvPicPr>
          <p:nvPr/>
        </p:nvPicPr>
        <p:blipFill rotWithShape="1">
          <a:blip r:embed="rId2"/>
          <a:srcRect l="41902" t="142" r="31563"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Tree>
    <p:extLst>
      <p:ext uri="{BB962C8B-B14F-4D97-AF65-F5344CB8AC3E}">
        <p14:creationId xmlns:p14="http://schemas.microsoft.com/office/powerpoint/2010/main" val="1119289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485DA-4CC6-943E-E6C9-0CA17FBEA35D}"/>
              </a:ext>
            </a:extLst>
          </p:cNvPr>
          <p:cNvSpPr>
            <a:spLocks noGrp="1"/>
          </p:cNvSpPr>
          <p:nvPr>
            <p:ph type="title"/>
          </p:nvPr>
        </p:nvSpPr>
        <p:spPr>
          <a:xfrm>
            <a:off x="562860" y="156201"/>
            <a:ext cx="8596668" cy="612371"/>
          </a:xfrm>
        </p:spPr>
        <p:txBody>
          <a:bodyPr vert="horz" lIns="91440" tIns="45720" rIns="91440" bIns="45720" rtlCol="0" anchor="t">
            <a:normAutofit fontScale="90000"/>
          </a:bodyPr>
          <a:lstStyle/>
          <a:p>
            <a:pPr algn="ctr"/>
            <a:r>
              <a:rPr lang="en-US" dirty="0"/>
              <a:t>Building Trust</a:t>
            </a:r>
          </a:p>
        </p:txBody>
      </p:sp>
      <p:sp>
        <p:nvSpPr>
          <p:cNvPr id="3" name="Content Placeholder 2">
            <a:extLst>
              <a:ext uri="{FF2B5EF4-FFF2-40B4-BE49-F238E27FC236}">
                <a16:creationId xmlns:a16="http://schemas.microsoft.com/office/drawing/2014/main" id="{DFB7D4E9-B1E7-8CA3-5B63-EDD2E828E337}"/>
              </a:ext>
            </a:extLst>
          </p:cNvPr>
          <p:cNvSpPr>
            <a:spLocks/>
          </p:cNvSpPr>
          <p:nvPr/>
        </p:nvSpPr>
        <p:spPr>
          <a:xfrm>
            <a:off x="411856" y="768572"/>
            <a:ext cx="4183861" cy="3880610"/>
          </a:xfrm>
          <a:prstGeom prst="rect">
            <a:avLst/>
          </a:prstGeom>
        </p:spPr>
        <p:txBody>
          <a:bodyPr vert="horz" lIns="91440" tIns="45720" rIns="91440" bIns="45720" rtlCol="0" anchor="t">
            <a:noAutofit/>
          </a:bodyPr>
          <a:lstStyle/>
          <a:p>
            <a:pPr defTabSz="452628">
              <a:spcAft>
                <a:spcPts val="600"/>
              </a:spcAft>
            </a:pPr>
            <a:r>
              <a:rPr lang="en-US" sz="2400" kern="1200" dirty="0">
                <a:solidFill>
                  <a:schemeClr val="tx1"/>
                </a:solidFill>
                <a:latin typeface="+mn-lt"/>
                <a:ea typeface="+mn-ea"/>
                <a:cs typeface="Calibri"/>
              </a:rPr>
              <a:t>It encourages survivors to report crimes and seek help, which is crucial for their safety and well-being.</a:t>
            </a:r>
          </a:p>
          <a:p>
            <a:pPr defTabSz="452628">
              <a:spcAft>
                <a:spcPts val="600"/>
              </a:spcAft>
            </a:pPr>
            <a:endParaRPr lang="en-US" sz="2400" kern="1200" dirty="0">
              <a:solidFill>
                <a:schemeClr val="tx1"/>
              </a:solidFill>
              <a:latin typeface="+mn-lt"/>
              <a:ea typeface="+mn-ea"/>
              <a:cs typeface="Calibri"/>
            </a:endParaRPr>
          </a:p>
          <a:p>
            <a:pPr defTabSz="452628">
              <a:spcAft>
                <a:spcPts val="600"/>
              </a:spcAft>
            </a:pPr>
            <a:r>
              <a:rPr lang="en-US" sz="2400" kern="1200" dirty="0">
                <a:solidFill>
                  <a:schemeClr val="tx1"/>
                </a:solidFill>
                <a:latin typeface="+mn-lt"/>
                <a:ea typeface="+mn-ea"/>
                <a:cs typeface="Calibri"/>
              </a:rPr>
              <a:t>It facilitates cooperation and communication, making it easier to gather information and conduct investigations effectively.</a:t>
            </a:r>
          </a:p>
          <a:p>
            <a:pPr defTabSz="452628">
              <a:spcAft>
                <a:spcPts val="600"/>
              </a:spcAft>
            </a:pPr>
            <a:endParaRPr lang="en-US" sz="2400" kern="1200" dirty="0">
              <a:solidFill>
                <a:schemeClr val="tx1"/>
              </a:solidFill>
              <a:latin typeface="+mn-lt"/>
              <a:ea typeface="+mn-ea"/>
              <a:cs typeface="Calibri"/>
            </a:endParaRPr>
          </a:p>
          <a:p>
            <a:pPr defTabSz="452628">
              <a:spcAft>
                <a:spcPts val="600"/>
              </a:spcAft>
            </a:pPr>
            <a:r>
              <a:rPr lang="en-US" sz="2400" kern="1200" dirty="0">
                <a:solidFill>
                  <a:schemeClr val="tx1"/>
                </a:solidFill>
                <a:latin typeface="+mn-lt"/>
                <a:ea typeface="+mn-ea"/>
                <a:cs typeface="Calibri"/>
              </a:rPr>
              <a:t>It promotes a sense of safety and support, which can aid in the emotional recovery of trauma survivors</a:t>
            </a:r>
            <a:endParaRPr lang="en-US" sz="2400" dirty="0"/>
          </a:p>
        </p:txBody>
      </p:sp>
      <p:sp>
        <p:nvSpPr>
          <p:cNvPr id="4" name="Content Placeholder 3">
            <a:extLst>
              <a:ext uri="{FF2B5EF4-FFF2-40B4-BE49-F238E27FC236}">
                <a16:creationId xmlns:a16="http://schemas.microsoft.com/office/drawing/2014/main" id="{B199EFEB-9575-00E1-AD6A-559F2A24ED67}"/>
              </a:ext>
            </a:extLst>
          </p:cNvPr>
          <p:cNvSpPr>
            <a:spLocks/>
          </p:cNvSpPr>
          <p:nvPr/>
        </p:nvSpPr>
        <p:spPr>
          <a:xfrm>
            <a:off x="5354725" y="1298633"/>
            <a:ext cx="4183860" cy="3880611"/>
          </a:xfrm>
          <a:prstGeom prst="rect">
            <a:avLst/>
          </a:prstGeom>
        </p:spPr>
        <p:txBody>
          <a:bodyPr vert="horz" lIns="91440" tIns="45720" rIns="91440" bIns="45720" rtlCol="0" anchor="t">
            <a:normAutofit/>
          </a:bodyPr>
          <a:lstStyle/>
          <a:p>
            <a:pPr defTabSz="452628">
              <a:spcAft>
                <a:spcPts val="600"/>
              </a:spcAft>
            </a:pPr>
            <a:r>
              <a:rPr lang="en-US" sz="2800" kern="1200" dirty="0">
                <a:solidFill>
                  <a:schemeClr val="tx1"/>
                </a:solidFill>
                <a:latin typeface="+mn-lt"/>
                <a:ea typeface="+mn-ea"/>
                <a:cs typeface="Calibri"/>
              </a:rPr>
              <a:t>Tips: </a:t>
            </a:r>
          </a:p>
          <a:p>
            <a:pPr marL="452628" lvl="1" defTabSz="452628">
              <a:spcAft>
                <a:spcPts val="600"/>
              </a:spcAft>
            </a:pPr>
            <a:r>
              <a:rPr lang="en-US" sz="2800" kern="1200" dirty="0">
                <a:solidFill>
                  <a:schemeClr val="tx1"/>
                </a:solidFill>
                <a:latin typeface="+mn-lt"/>
                <a:ea typeface="+mn-ea"/>
                <a:cs typeface="Calibri"/>
              </a:rPr>
              <a:t>Empathetic listening</a:t>
            </a:r>
          </a:p>
          <a:p>
            <a:pPr marL="452628" lvl="1" defTabSz="452628">
              <a:spcAft>
                <a:spcPts val="600"/>
              </a:spcAft>
            </a:pPr>
            <a:r>
              <a:rPr lang="en-US" sz="2800" kern="1200" dirty="0">
                <a:solidFill>
                  <a:schemeClr val="tx1"/>
                </a:solidFill>
                <a:latin typeface="+mn-lt"/>
                <a:ea typeface="+mn-ea"/>
                <a:cs typeface="Calibri"/>
              </a:rPr>
              <a:t>Transparency</a:t>
            </a:r>
          </a:p>
          <a:p>
            <a:pPr marL="452628" lvl="1" defTabSz="452628">
              <a:spcAft>
                <a:spcPts val="600"/>
              </a:spcAft>
            </a:pPr>
            <a:r>
              <a:rPr lang="en-US" sz="2800" kern="1200" dirty="0">
                <a:solidFill>
                  <a:schemeClr val="tx1"/>
                </a:solidFill>
                <a:latin typeface="+mn-lt"/>
                <a:ea typeface="+mn-ea"/>
                <a:cs typeface="Calibri"/>
              </a:rPr>
              <a:t>Respect boundaries</a:t>
            </a:r>
          </a:p>
          <a:p>
            <a:pPr marL="452628" lvl="1" defTabSz="452628">
              <a:spcAft>
                <a:spcPts val="600"/>
              </a:spcAft>
            </a:pPr>
            <a:r>
              <a:rPr lang="en-US" sz="2800" kern="1200" dirty="0">
                <a:solidFill>
                  <a:schemeClr val="tx1"/>
                </a:solidFill>
                <a:latin typeface="+mn-lt"/>
                <a:ea typeface="+mn-ea"/>
                <a:cs typeface="Calibri"/>
              </a:rPr>
              <a:t>Cultural competence</a:t>
            </a:r>
          </a:p>
          <a:p>
            <a:pPr marL="452628" lvl="1" defTabSz="452628">
              <a:spcAft>
                <a:spcPts val="600"/>
              </a:spcAft>
            </a:pPr>
            <a:r>
              <a:rPr lang="en-US" sz="2800" kern="1200" dirty="0">
                <a:solidFill>
                  <a:schemeClr val="tx1"/>
                </a:solidFill>
                <a:latin typeface="+mn-lt"/>
                <a:ea typeface="+mn-ea"/>
                <a:cs typeface="Calibri"/>
              </a:rPr>
              <a:t>Trauma-informed trainings</a:t>
            </a:r>
            <a:endParaRPr lang="en-US" sz="2800" dirty="0">
              <a:ea typeface="Calibri"/>
              <a:cs typeface="Calibri"/>
            </a:endParaRPr>
          </a:p>
        </p:txBody>
      </p:sp>
      <p:pic>
        <p:nvPicPr>
          <p:cNvPr id="6" name="Picture 5" descr="Paper people pyramid">
            <a:extLst>
              <a:ext uri="{FF2B5EF4-FFF2-40B4-BE49-F238E27FC236}">
                <a16:creationId xmlns:a16="http://schemas.microsoft.com/office/drawing/2014/main" id="{9E87C630-293F-C020-914B-6F4AF736F3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5744" y="4332515"/>
            <a:ext cx="3369176" cy="2525485"/>
          </a:xfrm>
          <a:prstGeom prst="rect">
            <a:avLst/>
          </a:prstGeom>
        </p:spPr>
      </p:pic>
    </p:spTree>
    <p:extLst>
      <p:ext uri="{BB962C8B-B14F-4D97-AF65-F5344CB8AC3E}">
        <p14:creationId xmlns:p14="http://schemas.microsoft.com/office/powerpoint/2010/main" val="3577895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2FC76-18FB-483E-B55A-A17844066328}"/>
              </a:ext>
            </a:extLst>
          </p:cNvPr>
          <p:cNvSpPr>
            <a:spLocks noGrp="1"/>
          </p:cNvSpPr>
          <p:nvPr>
            <p:ph type="title"/>
          </p:nvPr>
        </p:nvSpPr>
        <p:spPr/>
        <p:txBody>
          <a:bodyPr>
            <a:normAutofit/>
          </a:bodyPr>
          <a:lstStyle/>
          <a:p>
            <a:r>
              <a:rPr lang="en-US" dirty="0">
                <a:ea typeface="Calibri Light"/>
                <a:cs typeface="Calibri Light"/>
              </a:rPr>
              <a:t>Communication Techniques</a:t>
            </a:r>
            <a:endParaRPr lang="en-US" dirty="0"/>
          </a:p>
        </p:txBody>
      </p:sp>
      <p:graphicFrame>
        <p:nvGraphicFramePr>
          <p:cNvPr id="7" name="Content Placeholder 2">
            <a:extLst>
              <a:ext uri="{FF2B5EF4-FFF2-40B4-BE49-F238E27FC236}">
                <a16:creationId xmlns:a16="http://schemas.microsoft.com/office/drawing/2014/main" id="{6281BD0C-0789-05DA-E720-B02FE380BA52}"/>
              </a:ext>
            </a:extLst>
          </p:cNvPr>
          <p:cNvGraphicFramePr>
            <a:graphicFrameLocks noGrp="1"/>
          </p:cNvGraphicFramePr>
          <p:nvPr>
            <p:ph idx="1"/>
            <p:extLst>
              <p:ext uri="{D42A27DB-BD31-4B8C-83A1-F6EECF244321}">
                <p14:modId xmlns:p14="http://schemas.microsoft.com/office/powerpoint/2010/main" val="1248396636"/>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1834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1B82A-4650-B352-A324-61DED7923F86}"/>
              </a:ext>
            </a:extLst>
          </p:cNvPr>
          <p:cNvSpPr>
            <a:spLocks noGrp="1"/>
          </p:cNvSpPr>
          <p:nvPr>
            <p:ph type="title"/>
          </p:nvPr>
        </p:nvSpPr>
        <p:spPr>
          <a:xfrm>
            <a:off x="984905" y="156238"/>
            <a:ext cx="8596668" cy="1320800"/>
          </a:xfrm>
        </p:spPr>
        <p:txBody>
          <a:bodyPr/>
          <a:lstStyle/>
          <a:p>
            <a:r>
              <a:rPr lang="en-US" dirty="0">
                <a:ea typeface="Calibri Light"/>
                <a:cs typeface="Calibri Light"/>
              </a:rPr>
              <a:t>De-escalation and Crisis Intervention</a:t>
            </a:r>
          </a:p>
          <a:p>
            <a:endParaRPr lang="en-US" dirty="0">
              <a:ea typeface="Calibri Light"/>
              <a:cs typeface="Calibri Light"/>
            </a:endParaRPr>
          </a:p>
        </p:txBody>
      </p:sp>
      <p:sp>
        <p:nvSpPr>
          <p:cNvPr id="3" name="Text Placeholder 2">
            <a:extLst>
              <a:ext uri="{FF2B5EF4-FFF2-40B4-BE49-F238E27FC236}">
                <a16:creationId xmlns:a16="http://schemas.microsoft.com/office/drawing/2014/main" id="{57D2461C-B9D5-F26B-40E6-8EEAF1471345}"/>
              </a:ext>
            </a:extLst>
          </p:cNvPr>
          <p:cNvSpPr>
            <a:spLocks noGrp="1"/>
          </p:cNvSpPr>
          <p:nvPr>
            <p:ph type="body" idx="1"/>
          </p:nvPr>
        </p:nvSpPr>
        <p:spPr>
          <a:xfrm>
            <a:off x="675744" y="1259047"/>
            <a:ext cx="4185623" cy="576262"/>
          </a:xfrm>
        </p:spPr>
        <p:txBody>
          <a:bodyPr/>
          <a:lstStyle/>
          <a:p>
            <a:pPr algn="ctr"/>
            <a:r>
              <a:rPr lang="en-US" dirty="0">
                <a:ea typeface="Calibri"/>
                <a:cs typeface="Calibri"/>
              </a:rPr>
              <a:t>Importance of  being Trauma-Informed</a:t>
            </a:r>
            <a:endParaRPr lang="en-US" dirty="0"/>
          </a:p>
        </p:txBody>
      </p:sp>
      <p:sp>
        <p:nvSpPr>
          <p:cNvPr id="4" name="Content Placeholder 3">
            <a:extLst>
              <a:ext uri="{FF2B5EF4-FFF2-40B4-BE49-F238E27FC236}">
                <a16:creationId xmlns:a16="http://schemas.microsoft.com/office/drawing/2014/main" id="{5B3044A8-F458-2CE3-4F80-A6741CF3ABAA}"/>
              </a:ext>
            </a:extLst>
          </p:cNvPr>
          <p:cNvSpPr>
            <a:spLocks noGrp="1"/>
          </p:cNvSpPr>
          <p:nvPr>
            <p:ph sz="half" idx="2"/>
          </p:nvPr>
        </p:nvSpPr>
        <p:spPr>
          <a:xfrm>
            <a:off x="542741" y="1905973"/>
            <a:ext cx="4185623" cy="3304117"/>
          </a:xfrm>
        </p:spPr>
        <p:txBody>
          <a:bodyPr vert="horz" lIns="91440" tIns="45720" rIns="91440" bIns="45720" rtlCol="0" anchor="t">
            <a:noAutofit/>
          </a:bodyPr>
          <a:lstStyle/>
          <a:p>
            <a:r>
              <a:rPr lang="en-US" sz="2000" dirty="0">
                <a:ea typeface="+mn-lt"/>
                <a:cs typeface="+mn-lt"/>
              </a:rPr>
              <a:t>It minimizes the risk of re-traumatizing survivors or exacerbating their emotional distress.</a:t>
            </a:r>
            <a:endParaRPr lang="en-US" sz="2000" dirty="0">
              <a:ea typeface="Calibri" panose="020F0502020204030204"/>
              <a:cs typeface="Calibri" panose="020F0502020204030204"/>
            </a:endParaRPr>
          </a:p>
          <a:p>
            <a:r>
              <a:rPr lang="en-US" sz="2000" dirty="0">
                <a:ea typeface="+mn-lt"/>
                <a:cs typeface="+mn-lt"/>
              </a:rPr>
              <a:t>It reduces the potential for violent confrontations and ensures the safety of all parties involved.</a:t>
            </a:r>
            <a:endParaRPr lang="en-US" sz="2000" dirty="0"/>
          </a:p>
          <a:p>
            <a:r>
              <a:rPr lang="en-US" sz="2000" dirty="0">
                <a:ea typeface="+mn-lt"/>
                <a:cs typeface="+mn-lt"/>
              </a:rPr>
              <a:t>It allows officers to build rapport and trust with survivors, improving the chances of successful conflict resolution.</a:t>
            </a:r>
            <a:endParaRPr lang="en-US" sz="2000" dirty="0"/>
          </a:p>
        </p:txBody>
      </p:sp>
      <p:sp>
        <p:nvSpPr>
          <p:cNvPr id="5" name="Text Placeholder 4">
            <a:extLst>
              <a:ext uri="{FF2B5EF4-FFF2-40B4-BE49-F238E27FC236}">
                <a16:creationId xmlns:a16="http://schemas.microsoft.com/office/drawing/2014/main" id="{E58DAB82-F8A2-A333-7973-F793B22A5442}"/>
              </a:ext>
            </a:extLst>
          </p:cNvPr>
          <p:cNvSpPr>
            <a:spLocks noGrp="1"/>
          </p:cNvSpPr>
          <p:nvPr>
            <p:ph type="body" sz="quarter" idx="3"/>
          </p:nvPr>
        </p:nvSpPr>
        <p:spPr>
          <a:xfrm>
            <a:off x="5170528" y="1259047"/>
            <a:ext cx="4185618" cy="576262"/>
          </a:xfrm>
        </p:spPr>
        <p:txBody>
          <a:bodyPr/>
          <a:lstStyle/>
          <a:p>
            <a:pPr algn="ctr"/>
            <a:r>
              <a:rPr lang="en-US" dirty="0">
                <a:ea typeface="+mn-lt"/>
                <a:cs typeface="+mn-lt"/>
              </a:rPr>
              <a:t>Strategies for Handling Crises</a:t>
            </a:r>
            <a:endParaRPr lang="en-US" dirty="0"/>
          </a:p>
        </p:txBody>
      </p:sp>
      <p:graphicFrame>
        <p:nvGraphicFramePr>
          <p:cNvPr id="10" name="Content Placeholder 5">
            <a:extLst>
              <a:ext uri="{FF2B5EF4-FFF2-40B4-BE49-F238E27FC236}">
                <a16:creationId xmlns:a16="http://schemas.microsoft.com/office/drawing/2014/main" id="{BD807FA5-F32D-F350-CD4A-070D22AEAD7A}"/>
              </a:ext>
            </a:extLst>
          </p:cNvPr>
          <p:cNvGraphicFramePr>
            <a:graphicFrameLocks noGrp="1"/>
          </p:cNvGraphicFramePr>
          <p:nvPr>
            <p:ph sz="quarter" idx="4"/>
          </p:nvPr>
        </p:nvGraphicFramePr>
        <p:xfrm>
          <a:off x="5395956" y="1905973"/>
          <a:ext cx="4296684" cy="4795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5506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E3389-B52B-18D0-F006-FBD89112468B}"/>
              </a:ext>
            </a:extLst>
          </p:cNvPr>
          <p:cNvSpPr>
            <a:spLocks noGrp="1"/>
          </p:cNvSpPr>
          <p:nvPr>
            <p:ph type="title"/>
          </p:nvPr>
        </p:nvSpPr>
        <p:spPr>
          <a:xfrm>
            <a:off x="-267547" y="110836"/>
            <a:ext cx="10197494" cy="1099457"/>
          </a:xfrm>
        </p:spPr>
        <p:txBody>
          <a:bodyPr>
            <a:normAutofit/>
          </a:bodyPr>
          <a:lstStyle/>
          <a:p>
            <a:pPr algn="ctr">
              <a:lnSpc>
                <a:spcPct val="90000"/>
              </a:lnSpc>
            </a:pPr>
            <a:r>
              <a:rPr lang="en-US" dirty="0">
                <a:ea typeface="+mj-lt"/>
                <a:cs typeface="+mj-lt"/>
              </a:rPr>
              <a:t>Significance of Self-Care for Campus Police Officers</a:t>
            </a:r>
            <a:endParaRPr lang="en-US" dirty="0"/>
          </a:p>
        </p:txBody>
      </p:sp>
      <p:graphicFrame>
        <p:nvGraphicFramePr>
          <p:cNvPr id="5" name="Content Placeholder 2">
            <a:extLst>
              <a:ext uri="{FF2B5EF4-FFF2-40B4-BE49-F238E27FC236}">
                <a16:creationId xmlns:a16="http://schemas.microsoft.com/office/drawing/2014/main" id="{2D2E787F-59A0-7272-88D8-C93F7339A3B5}"/>
              </a:ext>
            </a:extLst>
          </p:cNvPr>
          <p:cNvGraphicFramePr>
            <a:graphicFrameLocks noGrp="1"/>
          </p:cNvGraphicFramePr>
          <p:nvPr>
            <p:ph idx="1"/>
            <p:extLst>
              <p:ext uri="{D42A27DB-BD31-4B8C-83A1-F6EECF244321}">
                <p14:modId xmlns:p14="http://schemas.microsoft.com/office/powerpoint/2010/main" val="3751996632"/>
              </p:ext>
            </p:extLst>
          </p:nvPr>
        </p:nvGraphicFramePr>
        <p:xfrm>
          <a:off x="214591" y="1382259"/>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6193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1F992-B93E-662B-8256-38B66123708D}"/>
              </a:ext>
            </a:extLst>
          </p:cNvPr>
          <p:cNvSpPr>
            <a:spLocks noGrp="1"/>
          </p:cNvSpPr>
          <p:nvPr>
            <p:ph type="title"/>
          </p:nvPr>
        </p:nvSpPr>
        <p:spPr>
          <a:xfrm>
            <a:off x="2586541" y="77585"/>
            <a:ext cx="6487955" cy="1320800"/>
          </a:xfrm>
        </p:spPr>
        <p:txBody>
          <a:bodyPr>
            <a:normAutofit/>
          </a:bodyPr>
          <a:lstStyle/>
          <a:p>
            <a:pPr algn="ctr"/>
            <a:r>
              <a:rPr lang="en-US" dirty="0">
                <a:ea typeface="Calibri Light"/>
                <a:cs typeface="Calibri Light"/>
              </a:rPr>
              <a:t>Importance of Collaboration</a:t>
            </a:r>
            <a:endParaRPr lang="en-US" dirty="0"/>
          </a:p>
        </p:txBody>
      </p:sp>
      <p:sp>
        <p:nvSpPr>
          <p:cNvPr id="3" name="Content Placeholder 2">
            <a:extLst>
              <a:ext uri="{FF2B5EF4-FFF2-40B4-BE49-F238E27FC236}">
                <a16:creationId xmlns:a16="http://schemas.microsoft.com/office/drawing/2014/main" id="{498A18BD-D2A3-6DAD-BED1-737651E6B2AB}"/>
              </a:ext>
            </a:extLst>
          </p:cNvPr>
          <p:cNvSpPr>
            <a:spLocks noGrp="1"/>
          </p:cNvSpPr>
          <p:nvPr>
            <p:ph idx="1"/>
          </p:nvPr>
        </p:nvSpPr>
        <p:spPr>
          <a:xfrm>
            <a:off x="2852022" y="1138844"/>
            <a:ext cx="6487955" cy="5160213"/>
          </a:xfrm>
        </p:spPr>
        <p:txBody>
          <a:bodyPr vert="horz" lIns="91440" tIns="45720" rIns="91440" bIns="45720" rtlCol="0">
            <a:normAutofit fontScale="92500" lnSpcReduction="10000"/>
          </a:bodyPr>
          <a:lstStyle/>
          <a:p>
            <a:r>
              <a:rPr lang="en-US" sz="2600" dirty="0">
                <a:ea typeface="Calibri"/>
                <a:cs typeface="Calibri"/>
              </a:rPr>
              <a:t>Collaborating with other campus support services, such as counseling centers, victim advocates, and mental health professionals, strengthens the response to trauma survivors.</a:t>
            </a:r>
          </a:p>
          <a:p>
            <a:r>
              <a:rPr lang="en-US" sz="2600" dirty="0">
                <a:ea typeface="Calibri"/>
                <a:cs typeface="Calibri"/>
              </a:rPr>
              <a:t>These collaborations ensure a multidisciplinary approach to supporting survivors, addressing their unique needs effectively.</a:t>
            </a:r>
            <a:endParaRPr lang="en-US" sz="2600" dirty="0"/>
          </a:p>
          <a:p>
            <a:r>
              <a:rPr lang="en-US" sz="2600" dirty="0">
                <a:ea typeface="Calibri"/>
                <a:cs typeface="Calibri"/>
              </a:rPr>
              <a:t>By working together, campus police can provide survivors with a more comprehensive support network, facilitating their recovery and healing process.</a:t>
            </a:r>
            <a:endParaRPr lang="en-US" sz="2600" dirty="0"/>
          </a:p>
          <a:p>
            <a:endParaRPr lang="en-US" dirty="0">
              <a:ea typeface="Calibri"/>
              <a:cs typeface="Calibri"/>
            </a:endParaRPr>
          </a:p>
        </p:txBody>
      </p:sp>
      <p:pic>
        <p:nvPicPr>
          <p:cNvPr id="5" name="Picture 4" descr="White puzzle with one red piece">
            <a:extLst>
              <a:ext uri="{FF2B5EF4-FFF2-40B4-BE49-F238E27FC236}">
                <a16:creationId xmlns:a16="http://schemas.microsoft.com/office/drawing/2014/main" id="{BDFC2ED4-2820-840E-05D5-DDB6E18EBFB5}"/>
              </a:ext>
            </a:extLst>
          </p:cNvPr>
          <p:cNvPicPr>
            <a:picLocks noChangeAspect="1"/>
          </p:cNvPicPr>
          <p:nvPr/>
        </p:nvPicPr>
        <p:blipFill rotWithShape="1">
          <a:blip r:embed="rId2">
            <a:duotone>
              <a:prstClr val="black"/>
              <a:schemeClr val="tx2">
                <a:tint val="45000"/>
                <a:satMod val="400000"/>
              </a:schemeClr>
            </a:duotone>
          </a:blip>
          <a:srcRect l="39620" r="38015" b="-1"/>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Tree>
    <p:extLst>
      <p:ext uri="{BB962C8B-B14F-4D97-AF65-F5344CB8AC3E}">
        <p14:creationId xmlns:p14="http://schemas.microsoft.com/office/powerpoint/2010/main" val="364400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0DEBC7-72CF-6F9B-CE6A-AB905227A128}"/>
              </a:ext>
            </a:extLst>
          </p:cNvPr>
          <p:cNvSpPr>
            <a:spLocks noGrp="1"/>
          </p:cNvSpPr>
          <p:nvPr>
            <p:ph idx="1"/>
          </p:nvPr>
        </p:nvSpPr>
        <p:spPr>
          <a:xfrm>
            <a:off x="224443" y="1270000"/>
            <a:ext cx="10141527" cy="5704378"/>
          </a:xfrm>
        </p:spPr>
        <p:txBody>
          <a:bodyPr vert="horz" lIns="91440" tIns="45720" rIns="91440" bIns="45720" rtlCol="0" anchor="ctr">
            <a:normAutofit fontScale="85000" lnSpcReduction="10000"/>
          </a:bodyPr>
          <a:lstStyle/>
          <a:p>
            <a:pPr>
              <a:lnSpc>
                <a:spcPct val="90000"/>
              </a:lnSpc>
            </a:pPr>
            <a:r>
              <a:rPr lang="en-US" sz="1700" dirty="0">
                <a:ea typeface="Calibri"/>
                <a:cs typeface="Calibri"/>
              </a:rPr>
              <a:t>Mandatory Reporting</a:t>
            </a:r>
          </a:p>
          <a:p>
            <a:pPr lvl="1">
              <a:lnSpc>
                <a:spcPct val="90000"/>
              </a:lnSpc>
            </a:pPr>
            <a:r>
              <a:rPr lang="en-US" sz="1700" dirty="0">
                <a:ea typeface="Calibri"/>
                <a:cs typeface="Calibri"/>
              </a:rPr>
              <a:t>Officers should navigate the balance between respecting a survivor's wishes and fulfilling their legal obligations. This can be a delicate process. </a:t>
            </a:r>
          </a:p>
          <a:p>
            <a:pPr lvl="2">
              <a:lnSpc>
                <a:spcPct val="90000"/>
              </a:lnSpc>
            </a:pPr>
            <a:r>
              <a:rPr lang="en-US" sz="1700" dirty="0">
                <a:ea typeface="Calibri"/>
                <a:cs typeface="Calibri"/>
              </a:rPr>
              <a:t>***How is this done at Queens? </a:t>
            </a:r>
          </a:p>
          <a:p>
            <a:pPr lvl="1">
              <a:lnSpc>
                <a:spcPct val="90000"/>
              </a:lnSpc>
            </a:pPr>
            <a:r>
              <a:rPr lang="en-US" sz="1700" dirty="0">
                <a:ea typeface="Calibri"/>
                <a:cs typeface="Calibri"/>
              </a:rPr>
              <a:t>Trauma-informed officers will explain mandatory reporting requirements to survivors and work to honor their consent and comfort level as much as possible.</a:t>
            </a:r>
          </a:p>
          <a:p>
            <a:pPr marL="457200" lvl="1" indent="0">
              <a:lnSpc>
                <a:spcPct val="90000"/>
              </a:lnSpc>
              <a:buNone/>
            </a:pPr>
            <a:endParaRPr lang="en-US" sz="1700" dirty="0"/>
          </a:p>
          <a:p>
            <a:pPr>
              <a:lnSpc>
                <a:spcPct val="90000"/>
              </a:lnSpc>
            </a:pPr>
            <a:r>
              <a:rPr lang="en-US" sz="1700" dirty="0">
                <a:ea typeface="Calibri"/>
                <a:cs typeface="Calibri"/>
              </a:rPr>
              <a:t>Informed Consent</a:t>
            </a:r>
          </a:p>
          <a:p>
            <a:pPr lvl="1">
              <a:lnSpc>
                <a:spcPct val="90000"/>
              </a:lnSpc>
            </a:pPr>
            <a:r>
              <a:rPr lang="en-US" sz="1700" dirty="0">
                <a:ea typeface="Calibri"/>
                <a:cs typeface="Calibri"/>
              </a:rPr>
              <a:t>Provide clear information about the process and what is needed. </a:t>
            </a:r>
          </a:p>
          <a:p>
            <a:pPr lvl="1">
              <a:lnSpc>
                <a:spcPct val="90000"/>
              </a:lnSpc>
            </a:pPr>
            <a:r>
              <a:rPr lang="en-US" sz="1700" dirty="0">
                <a:ea typeface="Calibri"/>
                <a:cs typeface="Calibri"/>
              </a:rPr>
              <a:t>Respect survivors’ autonomy</a:t>
            </a:r>
          </a:p>
          <a:p>
            <a:pPr marL="457200" lvl="1" indent="0">
              <a:lnSpc>
                <a:spcPct val="90000"/>
              </a:lnSpc>
              <a:buNone/>
            </a:pPr>
            <a:endParaRPr lang="en-US" sz="1700" dirty="0">
              <a:ea typeface="Calibri"/>
              <a:cs typeface="Calibri"/>
            </a:endParaRPr>
          </a:p>
          <a:p>
            <a:pPr>
              <a:lnSpc>
                <a:spcPct val="90000"/>
              </a:lnSpc>
            </a:pPr>
            <a:r>
              <a:rPr lang="en-US" sz="1700" dirty="0">
                <a:ea typeface="Calibri"/>
                <a:cs typeface="Calibri"/>
              </a:rPr>
              <a:t>Cultural Sensitivity</a:t>
            </a:r>
          </a:p>
          <a:p>
            <a:pPr lvl="1">
              <a:lnSpc>
                <a:spcPct val="90000"/>
              </a:lnSpc>
            </a:pPr>
            <a:r>
              <a:rPr lang="en-US" sz="1700" dirty="0">
                <a:ea typeface="Calibri"/>
                <a:cs typeface="Calibri"/>
              </a:rPr>
              <a:t>Officers must be culturally sensitive, recognizing that different communities may have unique perspectives on privacy, confidentiality, and reporting.</a:t>
            </a:r>
          </a:p>
          <a:p>
            <a:pPr lvl="1">
              <a:lnSpc>
                <a:spcPct val="90000"/>
              </a:lnSpc>
            </a:pPr>
            <a:r>
              <a:rPr lang="en-US" sz="1700" dirty="0">
                <a:ea typeface="Calibri"/>
                <a:cs typeface="Calibri"/>
              </a:rPr>
              <a:t>Sensitivity to cultural norms and practices is essential for building trust with survivors from diverse backgrounds.</a:t>
            </a:r>
          </a:p>
          <a:p>
            <a:pPr marL="457200" lvl="1" indent="0">
              <a:lnSpc>
                <a:spcPct val="90000"/>
              </a:lnSpc>
              <a:buNone/>
            </a:pPr>
            <a:endParaRPr lang="en-US" sz="1700" dirty="0"/>
          </a:p>
          <a:p>
            <a:pPr>
              <a:lnSpc>
                <a:spcPct val="90000"/>
              </a:lnSpc>
            </a:pPr>
            <a:r>
              <a:rPr lang="en-US" sz="1700" dirty="0">
                <a:ea typeface="Calibri"/>
                <a:cs typeface="Calibri"/>
              </a:rPr>
              <a:t>Privacy and Confidentiality </a:t>
            </a:r>
            <a:endParaRPr lang="en-US" sz="1700" dirty="0"/>
          </a:p>
          <a:p>
            <a:pPr lvl="1">
              <a:lnSpc>
                <a:spcPct val="90000"/>
              </a:lnSpc>
            </a:pPr>
            <a:r>
              <a:rPr lang="en-US" sz="1700" dirty="0">
                <a:ea typeface="Calibri"/>
                <a:cs typeface="Calibri"/>
              </a:rPr>
              <a:t>Privacy is a fundamental right of trauma survivors and is essential in creating a trusting environment. Respect privacy</a:t>
            </a:r>
          </a:p>
          <a:p>
            <a:pPr lvl="1">
              <a:lnSpc>
                <a:spcPct val="90000"/>
              </a:lnSpc>
            </a:pPr>
            <a:r>
              <a:rPr lang="en-US" sz="1700" dirty="0">
                <a:ea typeface="Calibri"/>
                <a:cs typeface="Calibri"/>
              </a:rPr>
              <a:t>Confidentiality helps survivors share their experiences and cooperate with investigations without fear of retaliation or public exposure.</a:t>
            </a:r>
          </a:p>
          <a:p>
            <a:pPr marL="457200" lvl="1" indent="0">
              <a:lnSpc>
                <a:spcPct val="90000"/>
              </a:lnSpc>
              <a:buNone/>
            </a:pPr>
            <a:endParaRPr lang="en-US" sz="1300" dirty="0">
              <a:ea typeface="Calibri"/>
              <a:cs typeface="Calibri"/>
            </a:endParaRPr>
          </a:p>
        </p:txBody>
      </p:sp>
      <p:sp>
        <p:nvSpPr>
          <p:cNvPr id="4" name="TextBox 3">
            <a:extLst>
              <a:ext uri="{FF2B5EF4-FFF2-40B4-BE49-F238E27FC236}">
                <a16:creationId xmlns:a16="http://schemas.microsoft.com/office/drawing/2014/main" id="{E19689EB-7F8E-1BFB-36ED-AFA3F11A9EBB}"/>
              </a:ext>
            </a:extLst>
          </p:cNvPr>
          <p:cNvSpPr txBox="1"/>
          <p:nvPr/>
        </p:nvSpPr>
        <p:spPr>
          <a:xfrm>
            <a:off x="1928552" y="192782"/>
            <a:ext cx="5444837" cy="1077218"/>
          </a:xfrm>
          <a:prstGeom prst="rect">
            <a:avLst/>
          </a:prstGeom>
          <a:noFill/>
        </p:spPr>
        <p:txBody>
          <a:bodyPr wrap="square" rtlCol="0">
            <a:spAutoFit/>
          </a:bodyPr>
          <a:lstStyle/>
          <a:p>
            <a:pPr algn="ctr"/>
            <a:r>
              <a:rPr lang="en-US" sz="3200" b="1" dirty="0">
                <a:solidFill>
                  <a:srgbClr val="92D050"/>
                </a:solidFill>
              </a:rPr>
              <a:t>Considerations During an Intake of a Report</a:t>
            </a:r>
          </a:p>
        </p:txBody>
      </p:sp>
    </p:spTree>
    <p:extLst>
      <p:ext uri="{BB962C8B-B14F-4D97-AF65-F5344CB8AC3E}">
        <p14:creationId xmlns:p14="http://schemas.microsoft.com/office/powerpoint/2010/main" val="2717495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4D5F4-8F8B-0BFE-E6D5-162565D613EC}"/>
              </a:ext>
            </a:extLst>
          </p:cNvPr>
          <p:cNvSpPr>
            <a:spLocks noGrp="1"/>
          </p:cNvSpPr>
          <p:nvPr>
            <p:ph type="title"/>
          </p:nvPr>
        </p:nvSpPr>
        <p:spPr>
          <a:xfrm>
            <a:off x="627458" y="177339"/>
            <a:ext cx="8596668" cy="1320800"/>
          </a:xfrm>
        </p:spPr>
        <p:txBody>
          <a:bodyPr>
            <a:noAutofit/>
          </a:bodyPr>
          <a:lstStyle/>
          <a:p>
            <a:r>
              <a:rPr lang="en-US" sz="2400" b="1" dirty="0"/>
              <a:t>          </a:t>
            </a:r>
            <a:r>
              <a:rPr lang="en-US" sz="2400" b="1" u="sng" dirty="0"/>
              <a:t>Practical Skills: Trauma Informed Interview</a:t>
            </a:r>
            <a:br>
              <a:rPr lang="en-US" sz="1600" dirty="0"/>
            </a:br>
            <a:br>
              <a:rPr lang="en-US" sz="1600" dirty="0"/>
            </a:br>
            <a:r>
              <a:rPr lang="en-US" sz="1800" dirty="0"/>
              <a:t>In a trauma-informed interview, questions are asked in ways that are consistent with how traumatic memories are often encoded, stored, and retrieved. </a:t>
            </a:r>
            <a:br>
              <a:rPr lang="en-US" sz="1800" dirty="0"/>
            </a:br>
            <a:br>
              <a:rPr lang="en-US" sz="1800" dirty="0"/>
            </a:br>
            <a:r>
              <a:rPr lang="en-US" sz="1800" dirty="0">
                <a:solidFill>
                  <a:schemeClr val="tx1"/>
                </a:solidFill>
              </a:rPr>
              <a:t>Specific techniques include the following: </a:t>
            </a:r>
            <a:br>
              <a:rPr lang="en-US" sz="1800" dirty="0">
                <a:solidFill>
                  <a:schemeClr val="tx1"/>
                </a:solidFill>
              </a:rPr>
            </a:br>
            <a:r>
              <a:rPr lang="en-US" sz="1800" dirty="0">
                <a:solidFill>
                  <a:schemeClr val="tx1"/>
                </a:solidFill>
              </a:rPr>
              <a:t>• Sincere efforts to establish trust, rapport and comfort for the victim. </a:t>
            </a:r>
            <a:br>
              <a:rPr lang="en-US" sz="1800" dirty="0">
                <a:solidFill>
                  <a:schemeClr val="tx1"/>
                </a:solidFill>
              </a:rPr>
            </a:br>
            <a:r>
              <a:rPr lang="en-US" sz="1800" dirty="0">
                <a:solidFill>
                  <a:schemeClr val="tx1"/>
                </a:solidFill>
              </a:rPr>
              <a:t>• Acknowledgment of the victim’s trauma and/or pain. </a:t>
            </a:r>
            <a:br>
              <a:rPr lang="en-US" sz="1800" dirty="0">
                <a:solidFill>
                  <a:schemeClr val="tx1"/>
                </a:solidFill>
              </a:rPr>
            </a:br>
            <a:r>
              <a:rPr lang="en-US" sz="1800" dirty="0">
                <a:solidFill>
                  <a:schemeClr val="tx1"/>
                </a:solidFill>
              </a:rPr>
              <a:t>• Creating an environment that feels physically and emotionally safe for victims.</a:t>
            </a:r>
            <a:br>
              <a:rPr lang="en-US" sz="1800" dirty="0">
                <a:solidFill>
                  <a:schemeClr val="tx1"/>
                </a:solidFill>
              </a:rPr>
            </a:br>
            <a:r>
              <a:rPr lang="en-US" sz="1800" dirty="0">
                <a:solidFill>
                  <a:schemeClr val="tx1"/>
                </a:solidFill>
              </a:rPr>
              <a:t> • Communicating in language victims understand and are comfortable with.</a:t>
            </a:r>
            <a:br>
              <a:rPr lang="en-US" sz="1800" dirty="0">
                <a:solidFill>
                  <a:schemeClr val="tx1"/>
                </a:solidFill>
              </a:rPr>
            </a:br>
            <a:r>
              <a:rPr lang="en-US" sz="1800" dirty="0">
                <a:solidFill>
                  <a:schemeClr val="tx1"/>
                </a:solidFill>
              </a:rPr>
              <a:t> • Understanding that no one can remember “everything,” at any particular time, so victims are encouraged to relay all the information they are able to at that time. </a:t>
            </a:r>
            <a:br>
              <a:rPr lang="en-US" sz="1800" dirty="0">
                <a:solidFill>
                  <a:schemeClr val="tx1"/>
                </a:solidFill>
              </a:rPr>
            </a:br>
            <a:r>
              <a:rPr lang="en-US" sz="1800" dirty="0">
                <a:solidFill>
                  <a:schemeClr val="tx1"/>
                </a:solidFill>
              </a:rPr>
              <a:t>• Use of non-leading questions and other open-ended prompts (e.g., “Tell me more about that,” or “What if anything can you recall thinking/feeling at that point?”). </a:t>
            </a:r>
            <a:br>
              <a:rPr lang="en-US" sz="1800" dirty="0">
                <a:solidFill>
                  <a:schemeClr val="tx1"/>
                </a:solidFill>
              </a:rPr>
            </a:br>
            <a:r>
              <a:rPr lang="en-US" sz="1800" dirty="0">
                <a:solidFill>
                  <a:schemeClr val="tx1"/>
                </a:solidFill>
              </a:rPr>
              <a:t>• Encouragement of narrative responses with pauses, and without interruptions. </a:t>
            </a:r>
            <a:br>
              <a:rPr lang="en-US" sz="1800" dirty="0">
                <a:solidFill>
                  <a:schemeClr val="tx1"/>
                </a:solidFill>
              </a:rPr>
            </a:br>
            <a:r>
              <a:rPr lang="en-US" sz="1800" dirty="0">
                <a:solidFill>
                  <a:schemeClr val="tx1"/>
                </a:solidFill>
              </a:rPr>
              <a:t>• Focus on what victims can recall thinking and feeling throughout the experience. </a:t>
            </a:r>
            <a:br>
              <a:rPr lang="en-US" sz="1800" dirty="0">
                <a:solidFill>
                  <a:schemeClr val="tx1"/>
                </a:solidFill>
              </a:rPr>
            </a:br>
            <a:r>
              <a:rPr lang="en-US" sz="1800" dirty="0">
                <a:solidFill>
                  <a:schemeClr val="tx1"/>
                </a:solidFill>
              </a:rPr>
              <a:t>• Particular emphasis on emotional and sensory experiences (five traditional senses of sight, hearing, touch, taste, and smell, plus internal body sensations). </a:t>
            </a:r>
            <a:br>
              <a:rPr lang="en-US" sz="1800" dirty="0">
                <a:solidFill>
                  <a:schemeClr val="tx1"/>
                </a:solidFill>
              </a:rPr>
            </a:br>
            <a:r>
              <a:rPr lang="en-US" sz="1800" dirty="0">
                <a:solidFill>
                  <a:schemeClr val="tx1"/>
                </a:solidFill>
              </a:rPr>
              <a:t>• Expressions of patience, empathy, and understanding throughout the interview</a:t>
            </a:r>
          </a:p>
        </p:txBody>
      </p:sp>
    </p:spTree>
    <p:extLst>
      <p:ext uri="{BB962C8B-B14F-4D97-AF65-F5344CB8AC3E}">
        <p14:creationId xmlns:p14="http://schemas.microsoft.com/office/powerpoint/2010/main" val="1017359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AA7C0-AB47-9D79-34F3-C15DCFBD5289}"/>
              </a:ext>
            </a:extLst>
          </p:cNvPr>
          <p:cNvSpPr>
            <a:spLocks noGrp="1"/>
          </p:cNvSpPr>
          <p:nvPr>
            <p:ph type="title"/>
          </p:nvPr>
        </p:nvSpPr>
        <p:spPr>
          <a:xfrm>
            <a:off x="5536734" y="609600"/>
            <a:ext cx="3737268" cy="1320800"/>
          </a:xfrm>
        </p:spPr>
        <p:txBody>
          <a:bodyPr>
            <a:normAutofit/>
          </a:bodyPr>
          <a:lstStyle/>
          <a:p>
            <a:r>
              <a:rPr lang="en-US" dirty="0">
                <a:ea typeface="Calibri Light"/>
                <a:cs typeface="Calibri Light"/>
              </a:rPr>
              <a:t>Key Take-Aways</a:t>
            </a:r>
            <a:endParaRPr lang="en-US" dirty="0"/>
          </a:p>
        </p:txBody>
      </p:sp>
      <p:sp>
        <p:nvSpPr>
          <p:cNvPr id="3" name="Content Placeholder 2">
            <a:extLst>
              <a:ext uri="{FF2B5EF4-FFF2-40B4-BE49-F238E27FC236}">
                <a16:creationId xmlns:a16="http://schemas.microsoft.com/office/drawing/2014/main" id="{4E95EA43-269F-27CB-EF52-442C30BE5A97}"/>
              </a:ext>
            </a:extLst>
          </p:cNvPr>
          <p:cNvSpPr>
            <a:spLocks noGrp="1"/>
          </p:cNvSpPr>
          <p:nvPr>
            <p:ph idx="1"/>
          </p:nvPr>
        </p:nvSpPr>
        <p:spPr>
          <a:xfrm>
            <a:off x="5209563" y="2160589"/>
            <a:ext cx="4064439" cy="3880773"/>
          </a:xfrm>
        </p:spPr>
        <p:txBody>
          <a:bodyPr vert="horz" lIns="91440" tIns="45720" rIns="91440" bIns="45720" rtlCol="0">
            <a:normAutofit/>
          </a:bodyPr>
          <a:lstStyle/>
          <a:p>
            <a:r>
              <a:rPr lang="en-US" dirty="0">
                <a:ea typeface="Calibri"/>
                <a:cs typeface="Calibri"/>
              </a:rPr>
              <a:t>Trauma-informed policing vs traditional policing</a:t>
            </a:r>
          </a:p>
          <a:p>
            <a:r>
              <a:rPr lang="en-US" dirty="0">
                <a:ea typeface="Calibri"/>
                <a:cs typeface="Calibri"/>
              </a:rPr>
              <a:t>Building trust with survivors</a:t>
            </a:r>
          </a:p>
          <a:p>
            <a:r>
              <a:rPr lang="en-US" dirty="0">
                <a:ea typeface="Calibri"/>
                <a:cs typeface="Calibri"/>
              </a:rPr>
              <a:t>Effective communication</a:t>
            </a:r>
          </a:p>
          <a:p>
            <a:r>
              <a:rPr lang="en-US">
                <a:ea typeface="Calibri"/>
                <a:cs typeface="Calibri"/>
              </a:rPr>
              <a:t>De-escaltaiton and crisis intervetnion</a:t>
            </a:r>
            <a:endParaRPr lang="en-US" dirty="0">
              <a:ea typeface="Calibri"/>
              <a:cs typeface="Calibri"/>
            </a:endParaRPr>
          </a:p>
          <a:p>
            <a:r>
              <a:rPr lang="en-US">
                <a:ea typeface="Calibri"/>
                <a:cs typeface="Calibri"/>
              </a:rPr>
              <a:t>Self-care for officers</a:t>
            </a:r>
          </a:p>
          <a:p>
            <a:r>
              <a:rPr lang="en-US">
                <a:ea typeface="Calibri"/>
                <a:cs typeface="Calibri"/>
              </a:rPr>
              <a:t>Collaboration</a:t>
            </a:r>
          </a:p>
          <a:p>
            <a:r>
              <a:rPr lang="en-US" dirty="0">
                <a:ea typeface="Calibri"/>
                <a:cs typeface="Calibri"/>
              </a:rPr>
              <a:t>Legal and Ethical Consideration</a:t>
            </a:r>
          </a:p>
        </p:txBody>
      </p:sp>
      <p:pic>
        <p:nvPicPr>
          <p:cNvPr id="5" name="Picture 4" descr="Person handing over keys">
            <a:extLst>
              <a:ext uri="{FF2B5EF4-FFF2-40B4-BE49-F238E27FC236}">
                <a16:creationId xmlns:a16="http://schemas.microsoft.com/office/drawing/2014/main" id="{A4ACEBD4-9A40-9D48-6F4B-BEC29C3FA8EB}"/>
              </a:ext>
            </a:extLst>
          </p:cNvPr>
          <p:cNvPicPr>
            <a:picLocks noChangeAspect="1"/>
          </p:cNvPicPr>
          <p:nvPr/>
        </p:nvPicPr>
        <p:blipFill rotWithShape="1">
          <a:blip r:embed="rId2"/>
          <a:srcRect l="17584" r="29905"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753140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E9B68-CF07-2CCB-0781-C1C3E626D737}"/>
              </a:ext>
            </a:extLst>
          </p:cNvPr>
          <p:cNvSpPr>
            <a:spLocks noGrp="1"/>
          </p:cNvSpPr>
          <p:nvPr>
            <p:ph type="ctrTitle"/>
          </p:nvPr>
        </p:nvSpPr>
        <p:spPr>
          <a:xfrm>
            <a:off x="-321733" y="-599923"/>
            <a:ext cx="7766936" cy="1646302"/>
          </a:xfrm>
        </p:spPr>
        <p:txBody>
          <a:bodyPr/>
          <a:lstStyle/>
          <a:p>
            <a:r>
              <a:rPr lang="en-US" dirty="0"/>
              <a:t>Hypothetical</a:t>
            </a:r>
          </a:p>
        </p:txBody>
      </p:sp>
      <p:sp>
        <p:nvSpPr>
          <p:cNvPr id="3" name="Subtitle 2">
            <a:extLst>
              <a:ext uri="{FF2B5EF4-FFF2-40B4-BE49-F238E27FC236}">
                <a16:creationId xmlns:a16="http://schemas.microsoft.com/office/drawing/2014/main" id="{A7705207-FF60-A324-200E-E948BF857E42}"/>
              </a:ext>
            </a:extLst>
          </p:cNvPr>
          <p:cNvSpPr>
            <a:spLocks noGrp="1"/>
          </p:cNvSpPr>
          <p:nvPr>
            <p:ph type="subTitle" idx="1"/>
          </p:nvPr>
        </p:nvSpPr>
        <p:spPr>
          <a:xfrm>
            <a:off x="822961" y="1296785"/>
            <a:ext cx="8658861" cy="5328458"/>
          </a:xfrm>
        </p:spPr>
        <p:txBody>
          <a:bodyPr>
            <a:normAutofit fontScale="62500" lnSpcReduction="20000"/>
          </a:bodyPr>
          <a:lstStyle/>
          <a:p>
            <a:pPr algn="l"/>
            <a:r>
              <a:rPr lang="en-US" sz="3600" dirty="0"/>
              <a:t>CP &amp; RP meet at a party and realize they live in the same apartment complex. CP &amp; RP each drink about 4-5 drinks over about 4 hours while at the party. When the party ends, RP offers to share an Uber-ride home from downtown. During the Uber-ride, CP &amp; RP kiss. Then, CP texts a friend that CP met a “hot” person at a party and is “totally going to hook up.” Once at the apartment complex, RP asks CP if CP wants to have sex; CP shakes CP’s head up and down and kisses RP. CP &amp; RP walk to RP’s apartment mutually holding hands, and immediately walk to RP’s bedroom. When RP &amp; CP get to the bed, they undress themselves and RP penetrates CP. At the same time, RP begins engaging in “rough sex” (slapping CP). CP was silent during the entire sexual activity, and leaves RP’s apartment afterwards. CP files a Formal Complaint and states that RP “sexually assaulted” CP, explaining that CP was scared and “froze” once the “rough sex” began. CP states “I consented to sex, but not ‘rough sex’.”</a:t>
            </a:r>
          </a:p>
          <a:p>
            <a:pPr algn="l"/>
            <a:endParaRPr lang="en-US" sz="3600" dirty="0"/>
          </a:p>
          <a:p>
            <a:pPr algn="l"/>
            <a:endParaRPr lang="en-US" sz="3600" dirty="0"/>
          </a:p>
          <a:p>
            <a:pPr algn="l"/>
            <a:endParaRPr lang="en-US" sz="3600" dirty="0"/>
          </a:p>
          <a:p>
            <a:endParaRPr lang="en-US" dirty="0"/>
          </a:p>
          <a:p>
            <a:endParaRPr lang="en-US" dirty="0"/>
          </a:p>
          <a:p>
            <a:endParaRPr lang="en-US" dirty="0"/>
          </a:p>
        </p:txBody>
      </p:sp>
    </p:spTree>
    <p:extLst>
      <p:ext uri="{BB962C8B-B14F-4D97-AF65-F5344CB8AC3E}">
        <p14:creationId xmlns:p14="http://schemas.microsoft.com/office/powerpoint/2010/main" val="1223964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340316-3BFD-36F4-EEF0-4B7AC07EB534}"/>
              </a:ext>
            </a:extLst>
          </p:cNvPr>
          <p:cNvPicPr>
            <a:picLocks noChangeAspect="1"/>
          </p:cNvPicPr>
          <p:nvPr/>
        </p:nvPicPr>
        <p:blipFill rotWithShape="1">
          <a:blip r:embed="rId2"/>
          <a:srcRect l="36127" r="4873"/>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E2A43CE3-412B-A7C1-E364-E7B567801603}"/>
              </a:ext>
            </a:extLst>
          </p:cNvPr>
          <p:cNvSpPr>
            <a:spLocks noGrp="1"/>
          </p:cNvSpPr>
          <p:nvPr>
            <p:ph type="title"/>
          </p:nvPr>
        </p:nvSpPr>
        <p:spPr>
          <a:xfrm>
            <a:off x="5064680" y="-1"/>
            <a:ext cx="3887839" cy="2372168"/>
          </a:xfrm>
        </p:spPr>
        <p:txBody>
          <a:bodyPr vert="horz" lIns="91440" tIns="45720" rIns="91440" bIns="45720" rtlCol="0" anchor="b">
            <a:normAutofit/>
          </a:bodyPr>
          <a:lstStyle/>
          <a:p>
            <a:pPr algn="ctr"/>
            <a:r>
              <a:rPr lang="en-US" sz="5400" dirty="0"/>
              <a:t>Content Warning </a:t>
            </a:r>
          </a:p>
        </p:txBody>
      </p:sp>
      <p:grpSp>
        <p:nvGrpSpPr>
          <p:cNvPr id="4" name="Group 3">
            <a:extLst>
              <a:ext uri="{FF2B5EF4-FFF2-40B4-BE49-F238E27FC236}">
                <a16:creationId xmlns:a16="http://schemas.microsoft.com/office/drawing/2014/main" id="{CCEDF05C-2D62-8814-063B-A17CA6672212}"/>
              </a:ext>
            </a:extLst>
          </p:cNvPr>
          <p:cNvGrpSpPr/>
          <p:nvPr/>
        </p:nvGrpSpPr>
        <p:grpSpPr>
          <a:xfrm>
            <a:off x="4971011" y="2736340"/>
            <a:ext cx="5394940" cy="3498987"/>
            <a:chOff x="2059520" y="350870"/>
            <a:chExt cx="7347681" cy="3498987"/>
          </a:xfrm>
        </p:grpSpPr>
        <p:sp>
          <p:nvSpPr>
            <p:cNvPr id="6" name="Rectangle: Rounded Corners 5">
              <a:extLst>
                <a:ext uri="{FF2B5EF4-FFF2-40B4-BE49-F238E27FC236}">
                  <a16:creationId xmlns:a16="http://schemas.microsoft.com/office/drawing/2014/main" id="{94BFF873-AFB1-B121-7E6F-880B72E3879B}"/>
                </a:ext>
              </a:extLst>
            </p:cNvPr>
            <p:cNvSpPr/>
            <p:nvPr/>
          </p:nvSpPr>
          <p:spPr>
            <a:xfrm>
              <a:off x="2059520" y="350870"/>
              <a:ext cx="7347681" cy="349898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 name="Rectangle: Rounded Corners 4">
              <a:extLst>
                <a:ext uri="{FF2B5EF4-FFF2-40B4-BE49-F238E27FC236}">
                  <a16:creationId xmlns:a16="http://schemas.microsoft.com/office/drawing/2014/main" id="{0EFD395B-2B92-BEE2-0D1F-DED849C5EA09}"/>
                </a:ext>
              </a:extLst>
            </p:cNvPr>
            <p:cNvSpPr txBox="1"/>
            <p:nvPr/>
          </p:nvSpPr>
          <p:spPr>
            <a:xfrm>
              <a:off x="2162002" y="453352"/>
              <a:ext cx="7142717" cy="32940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Please take care of yourselves as you see fit– there’s no judgement if you need to take a walk, get a drink of water, or go talk to a friend.</a:t>
              </a:r>
            </a:p>
          </p:txBody>
        </p:sp>
      </p:grpSp>
      <p:sp>
        <p:nvSpPr>
          <p:cNvPr id="20" name="TextBox 19">
            <a:extLst>
              <a:ext uri="{FF2B5EF4-FFF2-40B4-BE49-F238E27FC236}">
                <a16:creationId xmlns:a16="http://schemas.microsoft.com/office/drawing/2014/main" id="{D819E2FA-D9C0-09B5-B7E5-112C2026BDBE}"/>
              </a:ext>
            </a:extLst>
          </p:cNvPr>
          <p:cNvSpPr txBox="1"/>
          <p:nvPr/>
        </p:nvSpPr>
        <p:spPr>
          <a:xfrm>
            <a:off x="4612768" y="2782668"/>
            <a:ext cx="6101542" cy="646331"/>
          </a:xfrm>
          <a:prstGeom prst="rect">
            <a:avLst/>
          </a:prstGeom>
          <a:noFill/>
        </p:spPr>
        <p:txBody>
          <a:bodyPr wrap="square">
            <a:spAutoFit/>
          </a:bodyPr>
          <a:lstStyle/>
          <a:p>
            <a:pPr algn="ctr"/>
            <a:r>
              <a:rPr lang="en-US" sz="1800" b="1" dirty="0">
                <a:latin typeface="Georgia"/>
              </a:rPr>
              <a:t>The material in this presentation deals with sexual harassment and sexual misconduct.</a:t>
            </a:r>
          </a:p>
        </p:txBody>
      </p:sp>
    </p:spTree>
    <p:extLst>
      <p:ext uri="{BB962C8B-B14F-4D97-AF65-F5344CB8AC3E}">
        <p14:creationId xmlns:p14="http://schemas.microsoft.com/office/powerpoint/2010/main" val="4010349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Files in folders">
            <a:extLst>
              <a:ext uri="{FF2B5EF4-FFF2-40B4-BE49-F238E27FC236}">
                <a16:creationId xmlns:a16="http://schemas.microsoft.com/office/drawing/2014/main" id="{D98C194D-EBE4-EAB2-BC2A-4A45BE292980}"/>
              </a:ext>
            </a:extLst>
          </p:cNvPr>
          <p:cNvPicPr>
            <a:picLocks noChangeAspect="1"/>
          </p:cNvPicPr>
          <p:nvPr/>
        </p:nvPicPr>
        <p:blipFill rotWithShape="1">
          <a:blip r:embed="rId2"/>
          <a:srcRect l="26073" r="21417"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784FCAE2-98B1-1689-A7F0-F85AC051D1D5}"/>
              </a:ext>
            </a:extLst>
          </p:cNvPr>
          <p:cNvSpPr>
            <a:spLocks noGrp="1"/>
          </p:cNvSpPr>
          <p:nvPr>
            <p:ph type="title"/>
          </p:nvPr>
        </p:nvSpPr>
        <p:spPr>
          <a:xfrm>
            <a:off x="5156120" y="428105"/>
            <a:ext cx="3887839" cy="621833"/>
          </a:xfrm>
        </p:spPr>
        <p:txBody>
          <a:bodyPr vert="horz" lIns="91440" tIns="45720" rIns="91440" bIns="45720" rtlCol="0" anchor="b">
            <a:normAutofit fontScale="90000"/>
          </a:bodyPr>
          <a:lstStyle/>
          <a:p>
            <a:pPr algn="r"/>
            <a:r>
              <a:rPr lang="en-US" sz="5400" dirty="0"/>
              <a:t>Resources</a:t>
            </a:r>
          </a:p>
        </p:txBody>
      </p:sp>
      <p:sp>
        <p:nvSpPr>
          <p:cNvPr id="6" name="TextBox 5">
            <a:extLst>
              <a:ext uri="{FF2B5EF4-FFF2-40B4-BE49-F238E27FC236}">
                <a16:creationId xmlns:a16="http://schemas.microsoft.com/office/drawing/2014/main" id="{47EDF389-FD41-7350-29F5-96878AA6F630}"/>
              </a:ext>
            </a:extLst>
          </p:cNvPr>
          <p:cNvSpPr txBox="1"/>
          <p:nvPr/>
        </p:nvSpPr>
        <p:spPr>
          <a:xfrm>
            <a:off x="5056367" y="1582339"/>
            <a:ext cx="5110098" cy="3693319"/>
          </a:xfrm>
          <a:prstGeom prst="rect">
            <a:avLst/>
          </a:prstGeom>
          <a:noFill/>
        </p:spPr>
        <p:txBody>
          <a:bodyPr wrap="square" rtlCol="0">
            <a:spAutoFit/>
          </a:bodyPr>
          <a:lstStyle/>
          <a:p>
            <a:pPr marL="285750" indent="-285750">
              <a:buFont typeface="Wingdings" panose="05000000000000000000" pitchFamily="2" charset="2"/>
              <a:buChar char="Ø"/>
            </a:pPr>
            <a:r>
              <a:rPr lang="en-US" dirty="0"/>
              <a:t>Title IX Office: 704-337-2558, Morrison 200</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Campus Safety and Police: 704-337-2306</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Health and Wellness: 704-337-2220</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QU Counseling Services: 704-337-2556</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Chaplain Office (Adrian Bird): 704-337-2290</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Rabbi Judy Schindler: 704-337-2507</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Safe Alliance HOPELINE: 980-771-4673</a:t>
            </a:r>
          </a:p>
        </p:txBody>
      </p:sp>
    </p:spTree>
    <p:extLst>
      <p:ext uri="{BB962C8B-B14F-4D97-AF65-F5344CB8AC3E}">
        <p14:creationId xmlns:p14="http://schemas.microsoft.com/office/powerpoint/2010/main" val="2207182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019C6C-85A4-256D-8E56-9325CE1B36F2}"/>
              </a:ext>
            </a:extLst>
          </p:cNvPr>
          <p:cNvSpPr>
            <a:spLocks noGrp="1"/>
          </p:cNvSpPr>
          <p:nvPr>
            <p:ph type="body" sz="quarter" idx="11"/>
          </p:nvPr>
        </p:nvSpPr>
        <p:spPr/>
        <p:txBody>
          <a:bodyPr>
            <a:normAutofit fontScale="92500"/>
          </a:bodyPr>
          <a:lstStyle/>
          <a:p>
            <a:r>
              <a:rPr lang="en-US" dirty="0"/>
              <a:t>Where to Make a Report</a:t>
            </a:r>
          </a:p>
        </p:txBody>
      </p:sp>
      <p:sp>
        <p:nvSpPr>
          <p:cNvPr id="6" name="Text Placeholder 5">
            <a:extLst>
              <a:ext uri="{FF2B5EF4-FFF2-40B4-BE49-F238E27FC236}">
                <a16:creationId xmlns:a16="http://schemas.microsoft.com/office/drawing/2014/main" id="{77958DC4-989A-E211-92D5-1B3FC7EEEAB2}"/>
              </a:ext>
            </a:extLst>
          </p:cNvPr>
          <p:cNvSpPr>
            <a:spLocks noGrp="1"/>
          </p:cNvSpPr>
          <p:nvPr>
            <p:ph type="body" sz="quarter" idx="12"/>
          </p:nvPr>
        </p:nvSpPr>
        <p:spPr>
          <a:xfrm>
            <a:off x="6529170" y="1836454"/>
            <a:ext cx="5358367" cy="4605192"/>
          </a:xfrm>
        </p:spPr>
        <p:txBody>
          <a:bodyPr vert="horz" lIns="121920" tIns="60960" rIns="121920" bIns="60960" rtlCol="0" anchor="t">
            <a:normAutofit fontScale="92500"/>
          </a:bodyPr>
          <a:lstStyle/>
          <a:p>
            <a:r>
              <a:rPr lang="en-US" sz="3467" dirty="0">
                <a:latin typeface="Calibri" panose="020F0502020204030204" pitchFamily="34" charset="0"/>
                <a:ea typeface="+mn-lt"/>
                <a:cs typeface="Calibri" panose="020F0502020204030204" pitchFamily="34" charset="0"/>
              </a:rPr>
              <a:t>Elizabeth Rogers </a:t>
            </a:r>
          </a:p>
          <a:p>
            <a:pPr>
              <a:buFont typeface="Wingdings" panose="05000000000000000000" pitchFamily="2" charset="2"/>
              <a:buChar char="Ø"/>
            </a:pPr>
            <a:r>
              <a:rPr lang="en-US" sz="3467" dirty="0">
                <a:latin typeface="Calibri" panose="020F0502020204030204" pitchFamily="34" charset="0"/>
                <a:ea typeface="+mn-lt"/>
                <a:cs typeface="Calibri" panose="020F0502020204030204" pitchFamily="34" charset="0"/>
              </a:rPr>
              <a:t>Associate Director for Interpersonal Violence Prevention and Title Response (Deputy Title IX Coordinator)</a:t>
            </a:r>
          </a:p>
          <a:p>
            <a:pPr>
              <a:buFont typeface="Wingdings" panose="05000000000000000000" pitchFamily="2" charset="2"/>
              <a:buChar char="Ø"/>
            </a:pPr>
            <a:r>
              <a:rPr lang="en-US" sz="3467" dirty="0">
                <a:latin typeface="Calibri" panose="020F0502020204030204" pitchFamily="34" charset="0"/>
                <a:ea typeface="Tahoma"/>
                <a:cs typeface="Calibri" panose="020F0502020204030204" pitchFamily="34" charset="0"/>
                <a:hlinkClick r:id="rId2"/>
              </a:rPr>
              <a:t>Rogerse2@queens.edu</a:t>
            </a:r>
            <a:endParaRPr lang="en-US" sz="3467" dirty="0">
              <a:latin typeface="Calibri" panose="020F0502020204030204" pitchFamily="34" charset="0"/>
              <a:ea typeface="Tahoma"/>
              <a:cs typeface="Calibri" panose="020F0502020204030204" pitchFamily="34" charset="0"/>
            </a:endParaRPr>
          </a:p>
          <a:p>
            <a:pPr>
              <a:buFont typeface="Wingdings" panose="05000000000000000000" pitchFamily="2" charset="2"/>
              <a:buChar char="Ø"/>
            </a:pPr>
            <a:r>
              <a:rPr lang="en-US" sz="3467" dirty="0">
                <a:latin typeface="Calibri" panose="020F0502020204030204" pitchFamily="34" charset="0"/>
                <a:ea typeface="Tahoma"/>
                <a:cs typeface="Calibri" panose="020F0502020204030204" pitchFamily="34" charset="0"/>
              </a:rPr>
              <a:t>704-227-2558</a:t>
            </a:r>
          </a:p>
          <a:p>
            <a:pPr>
              <a:buFont typeface="Wingdings" panose="05000000000000000000" pitchFamily="2" charset="2"/>
              <a:buChar char="Ø"/>
            </a:pPr>
            <a:r>
              <a:rPr lang="en-US" sz="3467" dirty="0">
                <a:latin typeface="Calibri" panose="020F0502020204030204" pitchFamily="34" charset="0"/>
                <a:ea typeface="Tahoma"/>
                <a:cs typeface="Calibri" panose="020F0502020204030204" pitchFamily="34" charset="0"/>
              </a:rPr>
              <a:t>Morrison 206</a:t>
            </a:r>
          </a:p>
          <a:p>
            <a:endParaRPr lang="en-US" dirty="0">
              <a:ea typeface="Tahoma"/>
              <a:cs typeface="Tahoma"/>
            </a:endParaRPr>
          </a:p>
          <a:p>
            <a:endParaRPr lang="en-US" dirty="0"/>
          </a:p>
        </p:txBody>
      </p:sp>
      <p:sp>
        <p:nvSpPr>
          <p:cNvPr id="10" name="TextBox 9">
            <a:extLst>
              <a:ext uri="{FF2B5EF4-FFF2-40B4-BE49-F238E27FC236}">
                <a16:creationId xmlns:a16="http://schemas.microsoft.com/office/drawing/2014/main" id="{71A7F06A-9580-DBB8-C9B8-E0C182FFF076}"/>
              </a:ext>
            </a:extLst>
          </p:cNvPr>
          <p:cNvSpPr txBox="1"/>
          <p:nvPr/>
        </p:nvSpPr>
        <p:spPr>
          <a:xfrm>
            <a:off x="1764039" y="1836454"/>
            <a:ext cx="5143500" cy="3810274"/>
          </a:xfrm>
          <a:prstGeom prst="rect">
            <a:avLst/>
          </a:prstGeom>
          <a:noFill/>
        </p:spPr>
        <p:txBody>
          <a:bodyPr wrap="square" rtlCol="0">
            <a:spAutoFit/>
          </a:bodyPr>
          <a:lstStyle/>
          <a:p>
            <a:r>
              <a:rPr lang="en-US" sz="3200" dirty="0">
                <a:solidFill>
                  <a:srgbClr val="002060"/>
                </a:solidFill>
                <a:latin typeface="Calibri" panose="020F0502020204030204" pitchFamily="34" charset="0"/>
                <a:cs typeface="Calibri" panose="020F0502020204030204" pitchFamily="34" charset="0"/>
              </a:rPr>
              <a:t>Kathryn Underwood Smith </a:t>
            </a:r>
          </a:p>
          <a:p>
            <a:pPr marL="457189" indent="-457189" fontAlgn="base">
              <a:lnSpc>
                <a:spcPct val="120000"/>
              </a:lnSpc>
              <a:buClr>
                <a:schemeClr val="accent1"/>
              </a:buClr>
              <a:buSzPct val="80000"/>
              <a:buFont typeface="Wingdings" panose="05000000000000000000" pitchFamily="2" charset="2"/>
              <a:buChar char="Ø"/>
            </a:pPr>
            <a:r>
              <a:rPr lang="en-US" sz="3200" dirty="0">
                <a:solidFill>
                  <a:srgbClr val="002060"/>
                </a:solidFill>
                <a:latin typeface="Calibri" panose="020F0502020204030204" pitchFamily="34" charset="0"/>
                <a:cs typeface="Calibri" panose="020F0502020204030204" pitchFamily="34" charset="0"/>
              </a:rPr>
              <a:t>Director of Title IX and Equity Services</a:t>
            </a:r>
          </a:p>
          <a:p>
            <a:pPr marL="457189" indent="-457189" fontAlgn="base">
              <a:lnSpc>
                <a:spcPct val="120000"/>
              </a:lnSpc>
              <a:buClr>
                <a:schemeClr val="accent1"/>
              </a:buClr>
              <a:buSzPct val="80000"/>
              <a:buFont typeface="Wingdings" panose="05000000000000000000" pitchFamily="2" charset="2"/>
              <a:buChar char="Ø"/>
            </a:pPr>
            <a:r>
              <a:rPr lang="en-US" sz="3200" dirty="0">
                <a:solidFill>
                  <a:schemeClr val="tx1">
                    <a:lumMod val="75000"/>
                    <a:lumOff val="25000"/>
                  </a:schemeClr>
                </a:solidFill>
                <a:latin typeface="Calibri" panose="020F0502020204030204" pitchFamily="34" charset="0"/>
                <a:cs typeface="Calibri" panose="020F0502020204030204" pitchFamily="34" charset="0"/>
                <a:hlinkClick r:id="rId3"/>
              </a:rPr>
              <a:t>smithk15@queens.edu</a:t>
            </a:r>
            <a:endParaRPr lang="en-US" sz="3200" dirty="0">
              <a:solidFill>
                <a:schemeClr val="tx1">
                  <a:lumMod val="75000"/>
                  <a:lumOff val="25000"/>
                </a:schemeClr>
              </a:solidFill>
              <a:latin typeface="Calibri" panose="020F0502020204030204" pitchFamily="34" charset="0"/>
              <a:cs typeface="Calibri" panose="020F0502020204030204" pitchFamily="34" charset="0"/>
            </a:endParaRPr>
          </a:p>
          <a:p>
            <a:pPr marL="457189" indent="-457189" fontAlgn="base">
              <a:lnSpc>
                <a:spcPct val="120000"/>
              </a:lnSpc>
              <a:buClr>
                <a:schemeClr val="accent1"/>
              </a:buClr>
              <a:buSzPct val="80000"/>
              <a:buFont typeface="Wingdings" panose="05000000000000000000" pitchFamily="2" charset="2"/>
              <a:buChar char="Ø"/>
            </a:pPr>
            <a:r>
              <a:rPr lang="en-US" sz="3200" dirty="0">
                <a:solidFill>
                  <a:srgbClr val="002060"/>
                </a:solidFill>
                <a:latin typeface="Calibri" panose="020F0502020204030204" pitchFamily="34" charset="0"/>
                <a:cs typeface="Calibri" panose="020F0502020204030204" pitchFamily="34" charset="0"/>
              </a:rPr>
              <a:t>704-337-2228</a:t>
            </a:r>
          </a:p>
          <a:p>
            <a:pPr marL="457189" indent="-457189">
              <a:buFont typeface="Wingdings" panose="05000000000000000000" pitchFamily="2" charset="2"/>
              <a:buChar char="Ø"/>
            </a:pPr>
            <a:r>
              <a:rPr lang="en-US" sz="3200" dirty="0">
                <a:solidFill>
                  <a:srgbClr val="002060"/>
                </a:solidFill>
                <a:latin typeface="Calibri" panose="020F0502020204030204" pitchFamily="34" charset="0"/>
                <a:cs typeface="Calibri" panose="020F0502020204030204" pitchFamily="34" charset="0"/>
              </a:rPr>
              <a:t>Morrison Hall 200</a:t>
            </a:r>
          </a:p>
          <a:p>
            <a:endParaRPr lang="en-US" sz="2400" dirty="0"/>
          </a:p>
        </p:txBody>
      </p:sp>
      <p:pic>
        <p:nvPicPr>
          <p:cNvPr id="8" name="Picture 7" descr="A person in a blue suit&#10;&#10;Description automatically generated">
            <a:extLst>
              <a:ext uri="{FF2B5EF4-FFF2-40B4-BE49-F238E27FC236}">
                <a16:creationId xmlns:a16="http://schemas.microsoft.com/office/drawing/2014/main" id="{3808C9D3-6B3B-F643-551A-411A0D52B752}"/>
              </a:ext>
            </a:extLst>
          </p:cNvPr>
          <p:cNvPicPr>
            <a:picLocks noChangeAspect="1"/>
          </p:cNvPicPr>
          <p:nvPr/>
        </p:nvPicPr>
        <p:blipFill>
          <a:blip r:embed="rId4"/>
          <a:stretch>
            <a:fillRect/>
          </a:stretch>
        </p:blipFill>
        <p:spPr>
          <a:xfrm>
            <a:off x="304463" y="1263711"/>
            <a:ext cx="1459576" cy="1831845"/>
          </a:xfrm>
          <a:prstGeom prst="rect">
            <a:avLst/>
          </a:prstGeom>
        </p:spPr>
      </p:pic>
      <p:pic>
        <p:nvPicPr>
          <p:cNvPr id="9" name="Picture 8" descr="A person smiling with dreadlocks and a nose ring&#10;&#10;Description automatically generated">
            <a:extLst>
              <a:ext uri="{FF2B5EF4-FFF2-40B4-BE49-F238E27FC236}">
                <a16:creationId xmlns:a16="http://schemas.microsoft.com/office/drawing/2014/main" id="{3681EC8E-CA98-4C1B-C118-1D0DED256B35}"/>
              </a:ext>
            </a:extLst>
          </p:cNvPr>
          <p:cNvPicPr>
            <a:picLocks noChangeAspect="1"/>
          </p:cNvPicPr>
          <p:nvPr/>
        </p:nvPicPr>
        <p:blipFill>
          <a:blip r:embed="rId5"/>
          <a:stretch>
            <a:fillRect/>
          </a:stretch>
        </p:blipFill>
        <p:spPr>
          <a:xfrm>
            <a:off x="9493698" y="981078"/>
            <a:ext cx="1528024" cy="1528024"/>
          </a:xfrm>
          <a:prstGeom prst="rect">
            <a:avLst/>
          </a:prstGeom>
        </p:spPr>
      </p:pic>
      <p:sp>
        <p:nvSpPr>
          <p:cNvPr id="3" name="TextBox 2">
            <a:extLst>
              <a:ext uri="{FF2B5EF4-FFF2-40B4-BE49-F238E27FC236}">
                <a16:creationId xmlns:a16="http://schemas.microsoft.com/office/drawing/2014/main" id="{F4B55A8D-0069-16FC-AB82-51F3C9813B20}"/>
              </a:ext>
            </a:extLst>
          </p:cNvPr>
          <p:cNvSpPr txBox="1"/>
          <p:nvPr/>
        </p:nvSpPr>
        <p:spPr>
          <a:xfrm>
            <a:off x="3300153" y="673331"/>
            <a:ext cx="5968538" cy="830997"/>
          </a:xfrm>
          <a:prstGeom prst="rect">
            <a:avLst/>
          </a:prstGeom>
          <a:noFill/>
        </p:spPr>
        <p:txBody>
          <a:bodyPr wrap="square" rtlCol="0">
            <a:spAutoFit/>
          </a:bodyPr>
          <a:lstStyle/>
          <a:p>
            <a:r>
              <a:rPr lang="en-US" sz="4800" dirty="0">
                <a:solidFill>
                  <a:srgbClr val="92D050"/>
                </a:solidFill>
              </a:rPr>
              <a:t>Title IX Office</a:t>
            </a:r>
          </a:p>
        </p:txBody>
      </p:sp>
    </p:spTree>
    <p:extLst>
      <p:ext uri="{BB962C8B-B14F-4D97-AF65-F5344CB8AC3E}">
        <p14:creationId xmlns:p14="http://schemas.microsoft.com/office/powerpoint/2010/main" val="1421263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58B608-1EE8-7D05-A790-818A855E11A0}"/>
              </a:ext>
            </a:extLst>
          </p:cNvPr>
          <p:cNvPicPr>
            <a:picLocks noChangeAspect="1"/>
          </p:cNvPicPr>
          <p:nvPr/>
        </p:nvPicPr>
        <p:blipFill rotWithShape="1">
          <a:blip r:embed="rId2"/>
          <a:srcRect l="12406" r="11353"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7607736A-B9BB-39B3-E577-C55E8911A791}"/>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800"/>
              <a:t>Thank you!</a:t>
            </a:r>
          </a:p>
        </p:txBody>
      </p:sp>
      <p:sp>
        <p:nvSpPr>
          <p:cNvPr id="3" name="Text Placeholder 2">
            <a:extLst>
              <a:ext uri="{FF2B5EF4-FFF2-40B4-BE49-F238E27FC236}">
                <a16:creationId xmlns:a16="http://schemas.microsoft.com/office/drawing/2014/main" id="{F1636C74-CD8D-F662-1008-25DFD971A322}"/>
              </a:ext>
            </a:extLst>
          </p:cNvPr>
          <p:cNvSpPr>
            <a:spLocks noGrp="1"/>
          </p:cNvSpPr>
          <p:nvPr>
            <p:ph type="body" idx="1"/>
          </p:nvPr>
        </p:nvSpPr>
        <p:spPr>
          <a:xfrm>
            <a:off x="677335" y="4050831"/>
            <a:ext cx="4079721" cy="1096901"/>
          </a:xfrm>
        </p:spPr>
        <p:txBody>
          <a:bodyPr vert="horz" lIns="91440" tIns="45720" rIns="91440" bIns="45720" rtlCol="0" anchor="t">
            <a:normAutofit/>
          </a:bodyPr>
          <a:lstStyle/>
          <a:p>
            <a:pPr algn="r"/>
            <a:r>
              <a:rPr lang="en-US" sz="1600"/>
              <a:t>Any questions? Comments?</a:t>
            </a:r>
          </a:p>
        </p:txBody>
      </p:sp>
    </p:spTree>
    <p:extLst>
      <p:ext uri="{BB962C8B-B14F-4D97-AF65-F5344CB8AC3E}">
        <p14:creationId xmlns:p14="http://schemas.microsoft.com/office/powerpoint/2010/main" val="2993106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Hands holding each other's wrists and interlinked to form a circle">
            <a:extLst>
              <a:ext uri="{FF2B5EF4-FFF2-40B4-BE49-F238E27FC236}">
                <a16:creationId xmlns:a16="http://schemas.microsoft.com/office/drawing/2014/main" id="{9E6234F1-7591-6742-6012-5A120E22AAB7}"/>
              </a:ext>
            </a:extLst>
          </p:cNvPr>
          <p:cNvPicPr>
            <a:picLocks noChangeAspect="1"/>
          </p:cNvPicPr>
          <p:nvPr/>
        </p:nvPicPr>
        <p:blipFill rotWithShape="1">
          <a:blip r:embed="rId2"/>
          <a:srcRect l="13692" r="9200"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4" name="TextBox 3">
            <a:extLst>
              <a:ext uri="{FF2B5EF4-FFF2-40B4-BE49-F238E27FC236}">
                <a16:creationId xmlns:a16="http://schemas.microsoft.com/office/drawing/2014/main" id="{58CBFE97-654D-A748-C8B4-BB61D6D81B06}"/>
              </a:ext>
            </a:extLst>
          </p:cNvPr>
          <p:cNvSpPr txBox="1"/>
          <p:nvPr/>
        </p:nvSpPr>
        <p:spPr>
          <a:xfrm>
            <a:off x="448733" y="609600"/>
            <a:ext cx="4493381" cy="1320800"/>
          </a:xfrm>
          <a:prstGeom prst="rect">
            <a:avLst/>
          </a:prstGeom>
        </p:spPr>
        <p:txBody>
          <a:bodyPr vert="horz" lIns="91440" tIns="45720" rIns="91440" bIns="45720" rtlCol="0" anchor="t">
            <a:normAutofit/>
          </a:bodyPr>
          <a:lstStyle/>
          <a:p>
            <a:pPr>
              <a:spcBef>
                <a:spcPct val="0"/>
              </a:spcBef>
              <a:spcAft>
                <a:spcPts val="600"/>
              </a:spcAft>
            </a:pPr>
            <a:r>
              <a:rPr lang="en-US" sz="4000" dirty="0">
                <a:solidFill>
                  <a:schemeClr val="accent1"/>
                </a:solidFill>
                <a:latin typeface="+mj-lt"/>
                <a:ea typeface="+mj-ea"/>
                <a:cs typeface="+mj-cs"/>
              </a:rPr>
              <a:t>Why this Training? </a:t>
            </a:r>
          </a:p>
        </p:txBody>
      </p:sp>
      <p:sp>
        <p:nvSpPr>
          <p:cNvPr id="3" name="TextBox 2">
            <a:extLst>
              <a:ext uri="{FF2B5EF4-FFF2-40B4-BE49-F238E27FC236}">
                <a16:creationId xmlns:a16="http://schemas.microsoft.com/office/drawing/2014/main" id="{3BC46BA6-42B2-C9BB-339A-506B170FA0F8}"/>
              </a:ext>
            </a:extLst>
          </p:cNvPr>
          <p:cNvSpPr txBox="1"/>
          <p:nvPr/>
        </p:nvSpPr>
        <p:spPr>
          <a:xfrm>
            <a:off x="178523" y="1930400"/>
            <a:ext cx="5669037" cy="3880773"/>
          </a:xfrm>
          <a:prstGeom prst="rect">
            <a:avLst/>
          </a:prstGeom>
        </p:spPr>
        <p:txBody>
          <a:bodyPr vert="horz" lIns="91440" tIns="45720" rIns="91440" bIns="45720" rtlCol="0">
            <a:noAutofit/>
          </a:bodyPr>
          <a:lstStyle/>
          <a:p>
            <a:pPr>
              <a:spcBef>
                <a:spcPts val="1000"/>
              </a:spcBef>
              <a:buClr>
                <a:schemeClr val="accent1"/>
              </a:buClr>
              <a:buSzPct val="80000"/>
              <a:buFont typeface="Wingdings 3" charset="2"/>
              <a:buChar char=""/>
            </a:pPr>
            <a:r>
              <a:rPr lang="en-US" sz="2400" dirty="0">
                <a:solidFill>
                  <a:schemeClr val="tx1">
                    <a:lumMod val="75000"/>
                    <a:lumOff val="25000"/>
                  </a:schemeClr>
                </a:solidFill>
              </a:rPr>
              <a:t>Empathy for those served, for one another, and for oneself can enhance the quality of life for those in law enforcement. </a:t>
            </a:r>
          </a:p>
          <a:p>
            <a:pPr>
              <a:spcBef>
                <a:spcPts val="1000"/>
              </a:spcBef>
              <a:buClr>
                <a:schemeClr val="accent1"/>
              </a:buClr>
              <a:buSzPct val="80000"/>
              <a:buFont typeface="Wingdings 3" charset="2"/>
              <a:buChar char=""/>
            </a:pPr>
            <a:endParaRPr lang="en-US" sz="2400" dirty="0">
              <a:solidFill>
                <a:schemeClr val="tx1">
                  <a:lumMod val="75000"/>
                  <a:lumOff val="25000"/>
                </a:schemeClr>
              </a:solidFill>
            </a:endParaRPr>
          </a:p>
          <a:p>
            <a:pPr>
              <a:spcBef>
                <a:spcPts val="1000"/>
              </a:spcBef>
              <a:buClr>
                <a:schemeClr val="accent1"/>
              </a:buClr>
              <a:buSzPct val="80000"/>
              <a:buFont typeface="Wingdings 3" charset="2"/>
              <a:buChar char=""/>
            </a:pPr>
            <a:r>
              <a:rPr lang="en-US" sz="2400" dirty="0">
                <a:solidFill>
                  <a:schemeClr val="tx1">
                    <a:lumMod val="75000"/>
                    <a:lumOff val="25000"/>
                  </a:schemeClr>
                </a:solidFill>
              </a:rPr>
              <a:t>Further, empathy is enhanced through understanding why many people behave as they do, which is a central tenet of being trauma informed. </a:t>
            </a:r>
          </a:p>
        </p:txBody>
      </p:sp>
    </p:spTree>
    <p:extLst>
      <p:ext uri="{BB962C8B-B14F-4D97-AF65-F5344CB8AC3E}">
        <p14:creationId xmlns:p14="http://schemas.microsoft.com/office/powerpoint/2010/main" val="1288759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C286D-A715-9534-FCD7-A9A7DA1F24CB}"/>
              </a:ext>
            </a:extLst>
          </p:cNvPr>
          <p:cNvSpPr>
            <a:spLocks noGrp="1"/>
          </p:cNvSpPr>
          <p:nvPr>
            <p:ph type="title"/>
          </p:nvPr>
        </p:nvSpPr>
        <p:spPr>
          <a:xfrm>
            <a:off x="5536734" y="609600"/>
            <a:ext cx="3737268" cy="1320800"/>
          </a:xfrm>
        </p:spPr>
        <p:txBody>
          <a:bodyPr>
            <a:normAutofit/>
          </a:bodyPr>
          <a:lstStyle/>
          <a:p>
            <a:r>
              <a:rPr lang="en-US" dirty="0">
                <a:ea typeface="Calibri Light"/>
                <a:cs typeface="Calibri Light"/>
              </a:rPr>
              <a:t>Agenda</a:t>
            </a:r>
            <a:endParaRPr lang="en-US" dirty="0"/>
          </a:p>
        </p:txBody>
      </p:sp>
      <p:sp>
        <p:nvSpPr>
          <p:cNvPr id="3" name="Content Placeholder 2">
            <a:extLst>
              <a:ext uri="{FF2B5EF4-FFF2-40B4-BE49-F238E27FC236}">
                <a16:creationId xmlns:a16="http://schemas.microsoft.com/office/drawing/2014/main" id="{6CE834E5-8461-5EF9-6C0C-C5E5D73FF27C}"/>
              </a:ext>
            </a:extLst>
          </p:cNvPr>
          <p:cNvSpPr>
            <a:spLocks noGrp="1"/>
          </p:cNvSpPr>
          <p:nvPr>
            <p:ph idx="1"/>
          </p:nvPr>
        </p:nvSpPr>
        <p:spPr>
          <a:xfrm>
            <a:off x="5209563" y="2160589"/>
            <a:ext cx="4064439" cy="3880773"/>
          </a:xfrm>
        </p:spPr>
        <p:txBody>
          <a:bodyPr vert="horz" lIns="91440" tIns="45720" rIns="91440" bIns="45720" rtlCol="0">
            <a:normAutofit/>
          </a:bodyPr>
          <a:lstStyle/>
          <a:p>
            <a:r>
              <a:rPr lang="en-US" sz="3200" dirty="0">
                <a:ea typeface="Calibri"/>
                <a:cs typeface="Calibri"/>
              </a:rPr>
              <a:t>Recognizing Trauma</a:t>
            </a:r>
          </a:p>
          <a:p>
            <a:r>
              <a:rPr lang="en-US" sz="3200" dirty="0">
                <a:ea typeface="Calibri"/>
                <a:cs typeface="Calibri"/>
              </a:rPr>
              <a:t>Trauma informed approach to policing</a:t>
            </a:r>
          </a:p>
          <a:p>
            <a:r>
              <a:rPr lang="en-US" sz="3200" dirty="0">
                <a:ea typeface="Calibri"/>
                <a:cs typeface="Calibri"/>
              </a:rPr>
              <a:t>Additional Considerations</a:t>
            </a:r>
          </a:p>
        </p:txBody>
      </p:sp>
      <p:pic>
        <p:nvPicPr>
          <p:cNvPr id="5" name="Picture 4" descr="Pen placed on top of a signature line">
            <a:extLst>
              <a:ext uri="{FF2B5EF4-FFF2-40B4-BE49-F238E27FC236}">
                <a16:creationId xmlns:a16="http://schemas.microsoft.com/office/drawing/2014/main" id="{5507E241-C903-8AF4-4FA2-E887D9D4A369}"/>
              </a:ext>
            </a:extLst>
          </p:cNvPr>
          <p:cNvPicPr>
            <a:picLocks noChangeAspect="1"/>
          </p:cNvPicPr>
          <p:nvPr/>
        </p:nvPicPr>
        <p:blipFill rotWithShape="1">
          <a:blip r:embed="rId2"/>
          <a:srcRect l="47491" r="-2"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4070055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4604E-F9D8-9BC3-518D-7C46CC167C07}"/>
              </a:ext>
            </a:extLst>
          </p:cNvPr>
          <p:cNvSpPr>
            <a:spLocks noGrp="1"/>
          </p:cNvSpPr>
          <p:nvPr>
            <p:ph type="title"/>
          </p:nvPr>
        </p:nvSpPr>
        <p:spPr/>
        <p:txBody>
          <a:bodyPr/>
          <a:lstStyle/>
          <a:p>
            <a:r>
              <a:rPr lang="en-US" dirty="0"/>
              <a:t>TRAUMA</a:t>
            </a:r>
          </a:p>
        </p:txBody>
      </p:sp>
      <p:sp>
        <p:nvSpPr>
          <p:cNvPr id="3" name="Text Placeholder 2">
            <a:extLst>
              <a:ext uri="{FF2B5EF4-FFF2-40B4-BE49-F238E27FC236}">
                <a16:creationId xmlns:a16="http://schemas.microsoft.com/office/drawing/2014/main" id="{D9DDB478-0DF2-A067-9FED-78CCBFCBDE0C}"/>
              </a:ext>
            </a:extLst>
          </p:cNvPr>
          <p:cNvSpPr>
            <a:spLocks noGrp="1"/>
          </p:cNvSpPr>
          <p:nvPr>
            <p:ph type="body" idx="1"/>
          </p:nvPr>
        </p:nvSpPr>
        <p:spPr>
          <a:xfrm>
            <a:off x="686630" y="1447583"/>
            <a:ext cx="4185623" cy="576262"/>
          </a:xfrm>
        </p:spPr>
        <p:txBody>
          <a:bodyPr/>
          <a:lstStyle/>
          <a:p>
            <a:r>
              <a:rPr lang="en-US" b="1" dirty="0">
                <a:ea typeface="Calibri"/>
                <a:cs typeface="Calibri"/>
              </a:rPr>
              <a:t>Defining Trauma</a:t>
            </a:r>
            <a:endParaRPr lang="en-US" b="1" dirty="0"/>
          </a:p>
        </p:txBody>
      </p:sp>
      <p:sp>
        <p:nvSpPr>
          <p:cNvPr id="4" name="Content Placeholder 3">
            <a:extLst>
              <a:ext uri="{FF2B5EF4-FFF2-40B4-BE49-F238E27FC236}">
                <a16:creationId xmlns:a16="http://schemas.microsoft.com/office/drawing/2014/main" id="{214B9503-B9D6-1734-3201-758D5F6C8755}"/>
              </a:ext>
            </a:extLst>
          </p:cNvPr>
          <p:cNvSpPr>
            <a:spLocks noGrp="1"/>
          </p:cNvSpPr>
          <p:nvPr>
            <p:ph sz="half" idx="2"/>
          </p:nvPr>
        </p:nvSpPr>
        <p:spPr>
          <a:xfrm>
            <a:off x="196773" y="2120597"/>
            <a:ext cx="4185623" cy="3304117"/>
          </a:xfrm>
        </p:spPr>
        <p:txBody>
          <a:bodyPr vert="horz" lIns="91440" tIns="45720" rIns="91440" bIns="45720" rtlCol="0" anchor="t">
            <a:normAutofit fontScale="85000" lnSpcReduction="10000"/>
          </a:bodyPr>
          <a:lstStyle/>
          <a:p>
            <a:r>
              <a:rPr lang="en-US" sz="2400" dirty="0">
                <a:ea typeface="Calibri"/>
                <a:cs typeface="Calibri"/>
              </a:rPr>
              <a:t>Trauma can be broadly defined as an emotional or psychological response to an event or series of events that are shocking, distressing, or harmful.</a:t>
            </a:r>
          </a:p>
          <a:p>
            <a:r>
              <a:rPr lang="en-US" sz="2400" dirty="0">
                <a:ea typeface="Calibri"/>
                <a:cs typeface="Calibri"/>
              </a:rPr>
              <a:t>Trauma can result from various experiences, such as physical or sexual assault, accidents, natural disasters, loss, abuse, or exposure to violence.</a:t>
            </a:r>
            <a:endParaRPr lang="en-US" sz="2400" dirty="0"/>
          </a:p>
          <a:p>
            <a:endParaRPr lang="en-US" dirty="0">
              <a:ea typeface="Calibri"/>
              <a:cs typeface="Calibri"/>
            </a:endParaRPr>
          </a:p>
        </p:txBody>
      </p:sp>
      <p:sp>
        <p:nvSpPr>
          <p:cNvPr id="5" name="Text Placeholder 4">
            <a:extLst>
              <a:ext uri="{FF2B5EF4-FFF2-40B4-BE49-F238E27FC236}">
                <a16:creationId xmlns:a16="http://schemas.microsoft.com/office/drawing/2014/main" id="{FE214859-0A06-5508-DBCD-479FD56048A8}"/>
              </a:ext>
            </a:extLst>
          </p:cNvPr>
          <p:cNvSpPr>
            <a:spLocks noGrp="1"/>
          </p:cNvSpPr>
          <p:nvPr>
            <p:ph type="body" sz="quarter" idx="3"/>
          </p:nvPr>
        </p:nvSpPr>
        <p:spPr>
          <a:xfrm>
            <a:off x="5226940" y="1438059"/>
            <a:ext cx="4185618" cy="576262"/>
          </a:xfrm>
        </p:spPr>
        <p:txBody>
          <a:bodyPr/>
          <a:lstStyle/>
          <a:p>
            <a:r>
              <a:rPr lang="en-US" b="1" dirty="0">
                <a:ea typeface="Calibri"/>
                <a:cs typeface="Calibri"/>
              </a:rPr>
              <a:t>Impact of Trauma</a:t>
            </a:r>
            <a:endParaRPr lang="en-US" b="1" dirty="0"/>
          </a:p>
        </p:txBody>
      </p:sp>
      <p:sp>
        <p:nvSpPr>
          <p:cNvPr id="6" name="Content Placeholder 5">
            <a:extLst>
              <a:ext uri="{FF2B5EF4-FFF2-40B4-BE49-F238E27FC236}">
                <a16:creationId xmlns:a16="http://schemas.microsoft.com/office/drawing/2014/main" id="{970D4365-0072-3887-4A1B-EF799FBFD008}"/>
              </a:ext>
            </a:extLst>
          </p:cNvPr>
          <p:cNvSpPr>
            <a:spLocks noGrp="1"/>
          </p:cNvSpPr>
          <p:nvPr>
            <p:ph sz="quarter" idx="4"/>
          </p:nvPr>
        </p:nvSpPr>
        <p:spPr>
          <a:xfrm>
            <a:off x="4642070" y="1974093"/>
            <a:ext cx="4937359" cy="3304117"/>
          </a:xfrm>
        </p:spPr>
        <p:txBody>
          <a:bodyPr vert="horz" lIns="91440" tIns="45720" rIns="91440" bIns="45720" rtlCol="0" anchor="t">
            <a:noAutofit/>
          </a:bodyPr>
          <a:lstStyle/>
          <a:p>
            <a:r>
              <a:rPr lang="en-US" sz="2000" dirty="0">
                <a:ea typeface="Calibri"/>
                <a:cs typeface="Calibri"/>
              </a:rPr>
              <a:t>Trauma has profound effects on individuals, often leading to a range of emotional, physical, and psychological symptoms.</a:t>
            </a:r>
          </a:p>
          <a:p>
            <a:r>
              <a:rPr lang="en-US" sz="2000" dirty="0">
                <a:ea typeface="Calibri"/>
                <a:cs typeface="Calibri"/>
              </a:rPr>
              <a:t>Common emotional responses include fear, anxiety, guilt, shame, anger, and sadness.</a:t>
            </a:r>
            <a:endParaRPr lang="en-US" sz="2000" dirty="0"/>
          </a:p>
          <a:p>
            <a:r>
              <a:rPr lang="en-US" sz="2000" dirty="0">
                <a:ea typeface="Calibri"/>
                <a:cs typeface="Calibri"/>
              </a:rPr>
              <a:t>Physically, trauma can lead to sleep disturbances, headaches, and other stress-related ailments.</a:t>
            </a:r>
            <a:endParaRPr lang="en-US" sz="2000" dirty="0"/>
          </a:p>
          <a:p>
            <a:r>
              <a:rPr lang="en-US" sz="2000" dirty="0">
                <a:ea typeface="Calibri"/>
                <a:cs typeface="Calibri"/>
              </a:rPr>
              <a:t>Trauma can also impact cognitive and social functioning, affecting memory, concentration, and interpersonal relationships.</a:t>
            </a:r>
            <a:endParaRPr lang="en-US" sz="2000" dirty="0"/>
          </a:p>
        </p:txBody>
      </p:sp>
    </p:spTree>
    <p:extLst>
      <p:ext uri="{BB962C8B-B14F-4D97-AF65-F5344CB8AC3E}">
        <p14:creationId xmlns:p14="http://schemas.microsoft.com/office/powerpoint/2010/main" val="2708340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8835B-264D-5D3A-D181-8491AC962F1F}"/>
              </a:ext>
            </a:extLst>
          </p:cNvPr>
          <p:cNvSpPr>
            <a:spLocks noGrp="1"/>
          </p:cNvSpPr>
          <p:nvPr>
            <p:ph type="title"/>
          </p:nvPr>
        </p:nvSpPr>
        <p:spPr/>
        <p:txBody>
          <a:bodyPr/>
          <a:lstStyle/>
          <a:p>
            <a:r>
              <a:rPr lang="en-US" dirty="0">
                <a:ea typeface="+mj-lt"/>
                <a:cs typeface="+mj-lt"/>
              </a:rPr>
              <a:t>Trauma on College Campuses </a:t>
            </a:r>
            <a:endParaRPr lang="en-US" dirty="0"/>
          </a:p>
        </p:txBody>
      </p:sp>
      <p:sp>
        <p:nvSpPr>
          <p:cNvPr id="3" name="Text Placeholder 2">
            <a:extLst>
              <a:ext uri="{FF2B5EF4-FFF2-40B4-BE49-F238E27FC236}">
                <a16:creationId xmlns:a16="http://schemas.microsoft.com/office/drawing/2014/main" id="{93EF39FD-AAF5-92A7-8637-F4A8137E61C6}"/>
              </a:ext>
            </a:extLst>
          </p:cNvPr>
          <p:cNvSpPr>
            <a:spLocks noGrp="1"/>
          </p:cNvSpPr>
          <p:nvPr>
            <p:ph type="body" idx="1"/>
          </p:nvPr>
        </p:nvSpPr>
        <p:spPr>
          <a:xfrm>
            <a:off x="542742" y="1469429"/>
            <a:ext cx="4185623" cy="576262"/>
          </a:xfrm>
        </p:spPr>
        <p:txBody>
          <a:bodyPr/>
          <a:lstStyle/>
          <a:p>
            <a:pPr algn="ctr"/>
            <a:r>
              <a:rPr lang="en-US" u="sng" dirty="0">
                <a:ea typeface="Calibri"/>
                <a:cs typeface="Calibri"/>
              </a:rPr>
              <a:t>Prevalence of Trauma</a:t>
            </a:r>
            <a:endParaRPr lang="en-US" u="sng" dirty="0"/>
          </a:p>
        </p:txBody>
      </p:sp>
      <p:sp>
        <p:nvSpPr>
          <p:cNvPr id="4" name="Content Placeholder 3">
            <a:extLst>
              <a:ext uri="{FF2B5EF4-FFF2-40B4-BE49-F238E27FC236}">
                <a16:creationId xmlns:a16="http://schemas.microsoft.com/office/drawing/2014/main" id="{97AE959A-CCB5-EA8C-6802-49E98B975DE4}"/>
              </a:ext>
            </a:extLst>
          </p:cNvPr>
          <p:cNvSpPr>
            <a:spLocks noGrp="1"/>
          </p:cNvSpPr>
          <p:nvPr>
            <p:ph sz="half" idx="2"/>
          </p:nvPr>
        </p:nvSpPr>
        <p:spPr>
          <a:xfrm>
            <a:off x="677334" y="2252729"/>
            <a:ext cx="4185623" cy="3995671"/>
          </a:xfrm>
        </p:spPr>
        <p:txBody>
          <a:bodyPr vert="horz" lIns="91440" tIns="45720" rIns="91440" bIns="45720" rtlCol="0" anchor="t">
            <a:normAutofit fontScale="92500" lnSpcReduction="20000"/>
          </a:bodyPr>
          <a:lstStyle/>
          <a:p>
            <a:r>
              <a:rPr lang="en-US" sz="2200" dirty="0">
                <a:ea typeface="Calibri"/>
                <a:cs typeface="Calibri"/>
              </a:rPr>
              <a:t>Trauma is more prevalent on college campuses than one might expect. College students can experience trauma both before and during their time in higher education.</a:t>
            </a:r>
          </a:p>
          <a:p>
            <a:pPr lvl="1"/>
            <a:r>
              <a:rPr lang="en-US" sz="2200" dirty="0">
                <a:ea typeface="Calibri"/>
                <a:cs typeface="Calibri"/>
              </a:rPr>
              <a:t>Red Zone</a:t>
            </a:r>
          </a:p>
          <a:p>
            <a:r>
              <a:rPr lang="en-US" sz="2200" dirty="0">
                <a:ea typeface="Calibri"/>
                <a:cs typeface="Calibri"/>
              </a:rPr>
              <a:t>Factors contributing to trauma on campuses may include the high prevalence of sexual assault, hazing incidents, accidents, mental health challenges, and the general transition to college life.</a:t>
            </a:r>
            <a:endParaRPr lang="en-US" sz="2200" dirty="0"/>
          </a:p>
          <a:p>
            <a:endParaRPr lang="en-US" dirty="0">
              <a:ea typeface="Calibri"/>
              <a:cs typeface="Calibri"/>
            </a:endParaRPr>
          </a:p>
        </p:txBody>
      </p:sp>
      <p:sp>
        <p:nvSpPr>
          <p:cNvPr id="5" name="Text Placeholder 4">
            <a:extLst>
              <a:ext uri="{FF2B5EF4-FFF2-40B4-BE49-F238E27FC236}">
                <a16:creationId xmlns:a16="http://schemas.microsoft.com/office/drawing/2014/main" id="{B73A2FF0-2267-F842-4143-39B4E866E77D}"/>
              </a:ext>
            </a:extLst>
          </p:cNvPr>
          <p:cNvSpPr>
            <a:spLocks noGrp="1"/>
          </p:cNvSpPr>
          <p:nvPr>
            <p:ph type="body" sz="quarter" idx="3"/>
          </p:nvPr>
        </p:nvSpPr>
        <p:spPr>
          <a:xfrm>
            <a:off x="5296201" y="1469429"/>
            <a:ext cx="4185618" cy="576262"/>
          </a:xfrm>
        </p:spPr>
        <p:txBody>
          <a:bodyPr/>
          <a:lstStyle/>
          <a:p>
            <a:pPr algn="ctr"/>
            <a:r>
              <a:rPr lang="en-US" u="sng" dirty="0">
                <a:ea typeface="Calibri"/>
                <a:cs typeface="Calibri"/>
              </a:rPr>
              <a:t>Signs</a:t>
            </a:r>
          </a:p>
        </p:txBody>
      </p:sp>
      <p:sp>
        <p:nvSpPr>
          <p:cNvPr id="6" name="Content Placeholder 5">
            <a:extLst>
              <a:ext uri="{FF2B5EF4-FFF2-40B4-BE49-F238E27FC236}">
                <a16:creationId xmlns:a16="http://schemas.microsoft.com/office/drawing/2014/main" id="{33856642-A0C9-7715-4BC3-2E44F2E2050E}"/>
              </a:ext>
            </a:extLst>
          </p:cNvPr>
          <p:cNvSpPr>
            <a:spLocks noGrp="1"/>
          </p:cNvSpPr>
          <p:nvPr>
            <p:ph sz="quarter" idx="4"/>
          </p:nvPr>
        </p:nvSpPr>
        <p:spPr>
          <a:xfrm>
            <a:off x="5570522" y="2252729"/>
            <a:ext cx="4185617" cy="3304117"/>
          </a:xfrm>
        </p:spPr>
        <p:txBody>
          <a:bodyPr vert="horz" lIns="91440" tIns="45720" rIns="91440" bIns="45720" rtlCol="0" anchor="t">
            <a:normAutofit fontScale="92500" lnSpcReduction="20000"/>
          </a:bodyPr>
          <a:lstStyle/>
          <a:p>
            <a:r>
              <a:rPr lang="en-US" sz="2000" dirty="0">
                <a:ea typeface="+mn-lt"/>
                <a:cs typeface="+mn-lt"/>
              </a:rPr>
              <a:t>Signs of trauma can manifest in various ways among students, affecting their academic performance, mental health, and social well-being.</a:t>
            </a:r>
            <a:endParaRPr lang="en-US" sz="2000" dirty="0">
              <a:ea typeface="Calibri" panose="020F0502020204030204"/>
              <a:cs typeface="Calibri" panose="020F0502020204030204"/>
            </a:endParaRPr>
          </a:p>
          <a:p>
            <a:r>
              <a:rPr lang="en-US" sz="2000" dirty="0">
                <a:ea typeface="+mn-lt"/>
                <a:cs typeface="+mn-lt"/>
              </a:rPr>
              <a:t>Addressing trauma on campuses is crucial not only for the well-being of survivors but also for creating a safe and supportive environment for all students.</a:t>
            </a:r>
            <a:endParaRPr lang="en-US" sz="2000" dirty="0"/>
          </a:p>
        </p:txBody>
      </p:sp>
    </p:spTree>
    <p:extLst>
      <p:ext uri="{BB962C8B-B14F-4D97-AF65-F5344CB8AC3E}">
        <p14:creationId xmlns:p14="http://schemas.microsoft.com/office/powerpoint/2010/main" val="2229015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9F0D0-C852-6F87-E203-9FB60DB0CFC1}"/>
              </a:ext>
            </a:extLst>
          </p:cNvPr>
          <p:cNvSpPr>
            <a:spLocks noGrp="1"/>
          </p:cNvSpPr>
          <p:nvPr>
            <p:ph type="title"/>
          </p:nvPr>
        </p:nvSpPr>
        <p:spPr>
          <a:xfrm>
            <a:off x="1994506" y="576349"/>
            <a:ext cx="10197494" cy="1099457"/>
          </a:xfrm>
        </p:spPr>
        <p:txBody>
          <a:bodyPr>
            <a:normAutofit/>
          </a:bodyPr>
          <a:lstStyle/>
          <a:p>
            <a:r>
              <a:rPr lang="en-US" dirty="0">
                <a:ea typeface="Calibri Light"/>
                <a:cs typeface="Calibri Light"/>
              </a:rPr>
              <a:t>Role of Campus Safety and Police</a:t>
            </a:r>
            <a:endParaRPr lang="en-US" dirty="0"/>
          </a:p>
        </p:txBody>
      </p:sp>
      <p:graphicFrame>
        <p:nvGraphicFramePr>
          <p:cNvPr id="14" name="Content Placeholder 2">
            <a:extLst>
              <a:ext uri="{FF2B5EF4-FFF2-40B4-BE49-F238E27FC236}">
                <a16:creationId xmlns:a16="http://schemas.microsoft.com/office/drawing/2014/main" id="{CC4D578A-B8DF-EF24-E489-0DD2BF70C203}"/>
              </a:ext>
            </a:extLst>
          </p:cNvPr>
          <p:cNvGraphicFramePr>
            <a:graphicFrameLocks noGrp="1"/>
          </p:cNvGraphicFramePr>
          <p:nvPr>
            <p:ph idx="1"/>
            <p:extLst>
              <p:ext uri="{D42A27DB-BD31-4B8C-83A1-F6EECF244321}">
                <p14:modId xmlns:p14="http://schemas.microsoft.com/office/powerpoint/2010/main" val="882892187"/>
              </p:ext>
            </p:extLst>
          </p:nvPr>
        </p:nvGraphicFramePr>
        <p:xfrm>
          <a:off x="297719" y="1507969"/>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923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0E910-2296-9D65-17F4-B04267372ABC}"/>
              </a:ext>
            </a:extLst>
          </p:cNvPr>
          <p:cNvSpPr>
            <a:spLocks noGrp="1"/>
          </p:cNvSpPr>
          <p:nvPr>
            <p:ph type="title"/>
          </p:nvPr>
        </p:nvSpPr>
        <p:spPr>
          <a:xfrm>
            <a:off x="652481" y="1382486"/>
            <a:ext cx="3547581" cy="4093028"/>
          </a:xfrm>
        </p:spPr>
        <p:txBody>
          <a:bodyPr anchor="ctr">
            <a:normAutofit/>
          </a:bodyPr>
          <a:lstStyle/>
          <a:p>
            <a:r>
              <a:rPr lang="en-US" sz="4400">
                <a:ea typeface="Calibri Light"/>
                <a:cs typeface="Calibri Light"/>
              </a:rPr>
              <a:t>Trauma Informed Principles</a:t>
            </a:r>
            <a:endParaRPr lang="en-US" sz="4400"/>
          </a:p>
        </p:txBody>
      </p:sp>
      <p:graphicFrame>
        <p:nvGraphicFramePr>
          <p:cNvPr id="5" name="Content Placeholder 2">
            <a:extLst>
              <a:ext uri="{FF2B5EF4-FFF2-40B4-BE49-F238E27FC236}">
                <a16:creationId xmlns:a16="http://schemas.microsoft.com/office/drawing/2014/main" id="{5AAFF25E-166F-850A-CA9F-AC42FADFDEA1}"/>
              </a:ext>
            </a:extLst>
          </p:cNvPr>
          <p:cNvGraphicFramePr>
            <a:graphicFrameLocks noGrp="1"/>
          </p:cNvGraphicFramePr>
          <p:nvPr>
            <p:ph idx="1"/>
            <p:extLst>
              <p:ext uri="{D42A27DB-BD31-4B8C-83A1-F6EECF244321}">
                <p14:modId xmlns:p14="http://schemas.microsoft.com/office/powerpoint/2010/main" val="2939418546"/>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8640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13C39-7D47-525B-94F8-BA021381A706}"/>
              </a:ext>
            </a:extLst>
          </p:cNvPr>
          <p:cNvSpPr>
            <a:spLocks noGrp="1"/>
          </p:cNvSpPr>
          <p:nvPr>
            <p:ph type="title"/>
          </p:nvPr>
        </p:nvSpPr>
        <p:spPr>
          <a:xfrm>
            <a:off x="2734056" y="0"/>
            <a:ext cx="6424440" cy="681644"/>
          </a:xfrm>
        </p:spPr>
        <p:txBody>
          <a:bodyPr>
            <a:normAutofit/>
          </a:bodyPr>
          <a:lstStyle/>
          <a:p>
            <a:pPr algn="ctr"/>
            <a:r>
              <a:rPr lang="en-US" sz="2800" dirty="0">
                <a:ea typeface="Calibri Light"/>
                <a:cs typeface="Calibri Light"/>
              </a:rPr>
              <a:t>Trauma Informed Principles + Policing</a:t>
            </a:r>
            <a:endParaRPr lang="en-US" sz="2800" dirty="0"/>
          </a:p>
        </p:txBody>
      </p:sp>
      <p:sp>
        <p:nvSpPr>
          <p:cNvPr id="32" name="Content Placeholder 2">
            <a:extLst>
              <a:ext uri="{FF2B5EF4-FFF2-40B4-BE49-F238E27FC236}">
                <a16:creationId xmlns:a16="http://schemas.microsoft.com/office/drawing/2014/main" id="{C080E961-BAB6-6808-CF46-72C14EBFA3AE}"/>
              </a:ext>
            </a:extLst>
          </p:cNvPr>
          <p:cNvSpPr>
            <a:spLocks noGrp="1"/>
          </p:cNvSpPr>
          <p:nvPr>
            <p:ph idx="1"/>
          </p:nvPr>
        </p:nvSpPr>
        <p:spPr>
          <a:xfrm>
            <a:off x="2477193" y="681644"/>
            <a:ext cx="7539643" cy="4386926"/>
          </a:xfrm>
        </p:spPr>
        <p:txBody>
          <a:bodyPr vert="horz" lIns="91440" tIns="45720" rIns="91440" bIns="45720" rtlCol="0">
            <a:noAutofit/>
          </a:bodyPr>
          <a:lstStyle/>
          <a:p>
            <a:pPr>
              <a:lnSpc>
                <a:spcPct val="90000"/>
              </a:lnSpc>
            </a:pPr>
            <a:r>
              <a:rPr lang="en-US" sz="1400" b="1" dirty="0">
                <a:ea typeface="Calibri"/>
                <a:cs typeface="Calibri"/>
              </a:rPr>
              <a:t>Focus on Understanding:</a:t>
            </a:r>
            <a:r>
              <a:rPr lang="en-US" sz="1400" dirty="0">
                <a:ea typeface="Calibri"/>
                <a:cs typeface="Calibri"/>
              </a:rPr>
              <a:t> In traditional policing, the emphasis is primarily on law enforcement, investigations, and control. Trauma-informed policing, however, places a strong focus on understanding individuals' experiences and the potential impact of trauma on their behavior.</a:t>
            </a:r>
          </a:p>
          <a:p>
            <a:pPr>
              <a:lnSpc>
                <a:spcPct val="90000"/>
              </a:lnSpc>
            </a:pPr>
            <a:r>
              <a:rPr lang="en-US" sz="1400" b="1" dirty="0">
                <a:ea typeface="Calibri"/>
                <a:cs typeface="Calibri"/>
              </a:rPr>
              <a:t>De-Escalation Over Confrontation</a:t>
            </a:r>
            <a:r>
              <a:rPr lang="en-US" sz="1400" dirty="0">
                <a:ea typeface="Calibri"/>
                <a:cs typeface="Calibri"/>
              </a:rPr>
              <a:t>: While traditional policing may prioritize confrontation and assertive tactics, trauma-informed policing encourages de-escalation techniques. Officers are trained to defuse potentially volatile situations and prioritize the safety and well-being of all involved parties.</a:t>
            </a:r>
            <a:endParaRPr lang="en-US" sz="1400" dirty="0"/>
          </a:p>
          <a:p>
            <a:pPr>
              <a:lnSpc>
                <a:spcPct val="90000"/>
              </a:lnSpc>
            </a:pPr>
            <a:r>
              <a:rPr lang="en-US" sz="1400" b="1" dirty="0">
                <a:ea typeface="Calibri"/>
                <a:cs typeface="Calibri"/>
              </a:rPr>
              <a:t>Empathy and Compassion:</a:t>
            </a:r>
            <a:r>
              <a:rPr lang="en-US" sz="1400" dirty="0">
                <a:ea typeface="Calibri"/>
                <a:cs typeface="Calibri"/>
              </a:rPr>
              <a:t> Trauma-informed policing encourages officers to approach individuals with empathy and compassion. Instead of judgment, officers are trained to provide support and resources for trauma survivors.</a:t>
            </a:r>
            <a:endParaRPr lang="en-US" sz="1400" dirty="0"/>
          </a:p>
          <a:p>
            <a:pPr>
              <a:lnSpc>
                <a:spcPct val="90000"/>
              </a:lnSpc>
            </a:pPr>
            <a:r>
              <a:rPr lang="en-US" sz="1400" b="1" dirty="0">
                <a:ea typeface="Calibri"/>
                <a:cs typeface="Calibri"/>
              </a:rPr>
              <a:t>Preventing Re-Traumatization: </a:t>
            </a:r>
            <a:r>
              <a:rPr lang="en-US" sz="1400" dirty="0">
                <a:ea typeface="Calibri"/>
                <a:cs typeface="Calibri"/>
              </a:rPr>
              <a:t>Traditional policing methods can unintentionally re-traumatize individuals, especially survivors of violence or abuse. Trauma-informed policing is dedicated to preventing re-traumatization through sensitivity and understanding.</a:t>
            </a:r>
            <a:endParaRPr lang="en-US" sz="1400" dirty="0"/>
          </a:p>
          <a:p>
            <a:pPr>
              <a:lnSpc>
                <a:spcPct val="90000"/>
              </a:lnSpc>
            </a:pPr>
            <a:r>
              <a:rPr lang="en-US" sz="1400" b="1" dirty="0">
                <a:ea typeface="Calibri"/>
                <a:cs typeface="Calibri"/>
              </a:rPr>
              <a:t>Holistic Approach</a:t>
            </a:r>
            <a:r>
              <a:rPr lang="en-US" sz="1400" dirty="0">
                <a:ea typeface="Calibri"/>
                <a:cs typeface="Calibri"/>
              </a:rPr>
              <a:t>: Trauma-informed policing takes a holistic approach to law enforcement, recognizing that social, economic, and environmental factors can contribute to trauma. It considers the root causes of crime and seeks to address them.</a:t>
            </a:r>
            <a:endParaRPr lang="en-US" sz="1400" dirty="0"/>
          </a:p>
          <a:p>
            <a:pPr>
              <a:lnSpc>
                <a:spcPct val="90000"/>
              </a:lnSpc>
            </a:pPr>
            <a:r>
              <a:rPr lang="en-US" sz="1400" b="1" dirty="0">
                <a:ea typeface="Calibri"/>
                <a:cs typeface="Calibri"/>
              </a:rPr>
              <a:t>Building Trust:</a:t>
            </a:r>
            <a:r>
              <a:rPr lang="en-US" sz="1400" dirty="0">
                <a:ea typeface="Calibri"/>
                <a:cs typeface="Calibri"/>
              </a:rPr>
              <a:t> Building and maintaining trust with the community is a core component of trauma-informed policing. Traditional policing may prioritize authority and control, while trauma-informed policing recognizes that trust is essential for effective community policing.</a:t>
            </a:r>
            <a:endParaRPr lang="en-US" sz="1400" dirty="0"/>
          </a:p>
          <a:p>
            <a:pPr>
              <a:lnSpc>
                <a:spcPct val="90000"/>
              </a:lnSpc>
            </a:pPr>
            <a:r>
              <a:rPr lang="en-US" sz="1400" b="1" dirty="0">
                <a:ea typeface="Calibri"/>
                <a:cs typeface="Calibri"/>
              </a:rPr>
              <a:t>Collaboration with Support Services</a:t>
            </a:r>
            <a:r>
              <a:rPr lang="en-US" sz="1400" dirty="0">
                <a:ea typeface="Calibri"/>
                <a:cs typeface="Calibri"/>
              </a:rPr>
              <a:t>: Trauma-informed policing often involves collaborating with mental health professionals, social workers, and victim advocates. This multidisciplinary approach helps address the complex needs of trauma survivors.</a:t>
            </a:r>
            <a:endParaRPr lang="en-US" sz="1400" dirty="0"/>
          </a:p>
        </p:txBody>
      </p:sp>
      <p:pic>
        <p:nvPicPr>
          <p:cNvPr id="30" name="Picture 29" descr="Colourful carved figures of humans">
            <a:extLst>
              <a:ext uri="{FF2B5EF4-FFF2-40B4-BE49-F238E27FC236}">
                <a16:creationId xmlns:a16="http://schemas.microsoft.com/office/drawing/2014/main" id="{9C3C9F4C-8EA1-51A3-835D-9512F9ADBF67}"/>
              </a:ext>
            </a:extLst>
          </p:cNvPr>
          <p:cNvPicPr>
            <a:picLocks noChangeAspect="1"/>
          </p:cNvPicPr>
          <p:nvPr/>
        </p:nvPicPr>
        <p:blipFill rotWithShape="1">
          <a:blip r:embed="rId2"/>
          <a:srcRect l="39517" r="32119"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Tree>
    <p:extLst>
      <p:ext uri="{BB962C8B-B14F-4D97-AF65-F5344CB8AC3E}">
        <p14:creationId xmlns:p14="http://schemas.microsoft.com/office/powerpoint/2010/main" val="428816414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1654</TotalTime>
  <Words>1978</Words>
  <Application>Microsoft Office PowerPoint</Application>
  <PresentationFormat>Widescreen</PresentationFormat>
  <Paragraphs>170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Facet</vt:lpstr>
      <vt:lpstr>Trauma Informed Techniques</vt:lpstr>
      <vt:lpstr>Content Warning </vt:lpstr>
      <vt:lpstr>PowerPoint Presentation</vt:lpstr>
      <vt:lpstr>Agenda</vt:lpstr>
      <vt:lpstr>TRAUMA</vt:lpstr>
      <vt:lpstr>Trauma on College Campuses </vt:lpstr>
      <vt:lpstr>Role of Campus Safety and Police</vt:lpstr>
      <vt:lpstr>Trauma Informed Principles</vt:lpstr>
      <vt:lpstr>Trauma Informed Principles + Policing</vt:lpstr>
      <vt:lpstr>Benefits of Being Trauma Informed</vt:lpstr>
      <vt:lpstr>Building Trust</vt:lpstr>
      <vt:lpstr>Communication Techniques</vt:lpstr>
      <vt:lpstr>De-escalation and Crisis Intervention </vt:lpstr>
      <vt:lpstr>Significance of Self-Care for Campus Police Officers</vt:lpstr>
      <vt:lpstr>Importance of Collaboration</vt:lpstr>
      <vt:lpstr>PowerPoint Presentation</vt:lpstr>
      <vt:lpstr>          Practical Skills: Trauma Informed Interview  In a trauma-informed interview, questions are asked in ways that are consistent with how traumatic memories are often encoded, stored, and retrieved.   Specific techniques include the following:  • Sincere efforts to establish trust, rapport and comfort for the victim.  • Acknowledgment of the victim’s trauma and/or pain.  • Creating an environment that feels physically and emotionally safe for victims.  • Communicating in language victims understand and are comfortable with.  • Understanding that no one can remember “everything,” at any particular time, so victims are encouraged to relay all the information they are able to at that time.  • Use of non-leading questions and other open-ended prompts (e.g., “Tell me more about that,” or “What if anything can you recall thinking/feeling at that point?”).  • Encouragement of narrative responses with pauses, and without interruptions.  • Focus on what victims can recall thinking and feeling throughout the experience.  • Particular emphasis on emotional and sensory experiences (five traditional senses of sight, hearing, touch, taste, and smell, plus internal body sensations).  • Expressions of patience, empathy, and understanding throughout the interview</vt:lpstr>
      <vt:lpstr>Key Take-Aways</vt:lpstr>
      <vt:lpstr>Hypothetical</vt:lpstr>
      <vt:lpstr>Resources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Smith</dc:creator>
  <cp:lastModifiedBy>Kathryn Smith</cp:lastModifiedBy>
  <cp:revision>208</cp:revision>
  <dcterms:created xsi:type="dcterms:W3CDTF">2023-11-08T15:38:59Z</dcterms:created>
  <dcterms:modified xsi:type="dcterms:W3CDTF">2024-01-25T20:50:40Z</dcterms:modified>
</cp:coreProperties>
</file>